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80" r:id="rId2"/>
    <p:sldId id="282" r:id="rId3"/>
    <p:sldId id="256" r:id="rId4"/>
    <p:sldId id="269" r:id="rId5"/>
    <p:sldId id="283" r:id="rId6"/>
    <p:sldId id="270" r:id="rId7"/>
    <p:sldId id="272" r:id="rId8"/>
    <p:sldId id="273" r:id="rId9"/>
    <p:sldId id="277" r:id="rId10"/>
    <p:sldId id="278" r:id="rId11"/>
    <p:sldId id="258" r:id="rId12"/>
    <p:sldId id="266" r:id="rId13"/>
    <p:sldId id="268" r:id="rId14"/>
    <p:sldId id="267" r:id="rId15"/>
    <p:sldId id="284" r:id="rId16"/>
    <p:sldId id="281" r:id="rId17"/>
    <p:sldId id="276" r:id="rId18"/>
    <p:sldId id="288" r:id="rId19"/>
    <p:sldId id="265" r:id="rId20"/>
    <p:sldId id="274" r:id="rId21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1" y="-235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7255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89266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9929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5463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6240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1601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7510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6470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9168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697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718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48105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7978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2355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91369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83986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27268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5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ransition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06" y="2458951"/>
            <a:ext cx="10731823" cy="394415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454" y="156066"/>
            <a:ext cx="6292728" cy="267630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32" y="774827"/>
            <a:ext cx="112176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16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1396" y="1113904"/>
            <a:ext cx="10724804" cy="798023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Book Antiqua" panose="02040602050305030304" pitchFamily="18" charset="0"/>
              </a:rPr>
              <a:t>Baross-akna</a:t>
            </a:r>
            <a:endParaRPr lang="hu-HU" sz="3200" dirty="0">
              <a:latin typeface="Book Antiqua" panose="02040602050305030304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428081"/>
            <a:ext cx="5334000" cy="3556000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428081"/>
            <a:ext cx="5334000" cy="3556000"/>
          </a:xfrm>
        </p:spPr>
      </p:pic>
    </p:spTree>
    <p:extLst>
      <p:ext uri="{BB962C8B-B14F-4D97-AF65-F5344CB8AC3E}">
        <p14:creationId xmlns:p14="http://schemas.microsoft.com/office/powerpoint/2010/main" xmlns="" val="3259266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98270" y="497142"/>
            <a:ext cx="10820400" cy="2802467"/>
          </a:xfrm>
        </p:spPr>
        <p:txBody>
          <a:bodyPr anchor="t">
            <a:normAutofit/>
          </a:bodyPr>
          <a:lstStyle/>
          <a:p>
            <a:pPr algn="ctr"/>
            <a:r>
              <a:rPr lang="hu-HU" sz="3600" dirty="0">
                <a:latin typeface="Bodoni MT Black" panose="02070A03080606020203" pitchFamily="18" charset="0"/>
              </a:rPr>
              <a:t>Egy villanásnyi statisztika </a:t>
            </a:r>
            <a:endParaRPr lang="hu-HU" sz="2000" dirty="0">
              <a:latin typeface="Book Antiqua" pitchFamily="18" charset="0"/>
            </a:endParaRPr>
          </a:p>
        </p:txBody>
      </p:sp>
      <p:graphicFrame>
        <p:nvGraphicFramePr>
          <p:cNvPr id="15" name="Tartalom helye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34290263"/>
              </p:ext>
            </p:extLst>
          </p:nvPr>
        </p:nvGraphicFramePr>
        <p:xfrm>
          <a:off x="694113" y="1471352"/>
          <a:ext cx="11188935" cy="300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006">
                  <a:extLst>
                    <a:ext uri="{9D8B030D-6E8A-4147-A177-3AD203B41FA5}">
                      <a16:colId xmlns:a16="http://schemas.microsoft.com/office/drawing/2014/main" xmlns="" val="1297540185"/>
                    </a:ext>
                  </a:extLst>
                </a:gridCol>
                <a:gridCol w="1337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1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2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13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9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9221">
                  <a:extLst>
                    <a:ext uri="{9D8B030D-6E8A-4147-A177-3AD203B41FA5}">
                      <a16:colId xmlns:a16="http://schemas.microsoft.com/office/drawing/2014/main" xmlns="" val="935907492"/>
                    </a:ext>
                  </a:extLst>
                </a:gridCol>
                <a:gridCol w="11687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67048">
                <a:tc>
                  <a:txBody>
                    <a:bodyPr/>
                    <a:lstStyle/>
                    <a:p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Book Antiqua" pitchFamily="18" charset="0"/>
                        </a:rPr>
                        <a:t>Osztályok száma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Létszám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HH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HHH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Book Antiqua" pitchFamily="18" charset="0"/>
                        </a:rPr>
                        <a:t>Gyermek-védelmi</a:t>
                      </a:r>
                      <a:r>
                        <a:rPr lang="hu-HU" sz="1600" baseline="0" dirty="0" smtClean="0">
                          <a:latin typeface="Book Antiqua" pitchFamily="18" charset="0"/>
                        </a:rPr>
                        <a:t> támogatás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54000" marR="54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 smtClean="0">
                        <a:latin typeface="Book Antiqu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Book Antiqua" pitchFamily="18" charset="0"/>
                        </a:rPr>
                        <a:t>SNI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 smtClean="0"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Book Antiqua" pitchFamily="18" charset="0"/>
                        </a:rPr>
                        <a:t>BTMN</a:t>
                      </a:r>
                      <a:endParaRPr lang="hu-HU" sz="1600" dirty="0">
                        <a:latin typeface="Book Antiqua" pitchFamily="18" charset="0"/>
                      </a:endParaRPr>
                    </a:p>
                    <a:p>
                      <a:pPr algn="ctr"/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Book Antiqua" pitchFamily="18" charset="0"/>
                        </a:rPr>
                        <a:t>Fejlesztő megsegítés </a:t>
                      </a:r>
                      <a:r>
                        <a:rPr lang="hu-HU" sz="1600" dirty="0" smtClean="0">
                          <a:latin typeface="Book Antiqua" pitchFamily="18" charset="0"/>
                        </a:rPr>
                        <a:t>javasolt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 marL="54000" marR="54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Book Antiqua" pitchFamily="18" charset="0"/>
                        </a:rPr>
                        <a:t>Bejáró tanulók</a:t>
                      </a:r>
                    </a:p>
                  </a:txBody>
                  <a:tcPr marL="114296" marR="11429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375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2018. október 1.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9</a:t>
                      </a:r>
                      <a:r>
                        <a:rPr lang="hu-HU" sz="1600" b="1" baseline="0" dirty="0">
                          <a:latin typeface="Book Antiqua" pitchFamily="18" charset="0"/>
                        </a:rPr>
                        <a:t> 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187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23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20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84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8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10</a:t>
                      </a: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123</a:t>
                      </a:r>
                    </a:p>
                  </a:txBody>
                  <a:tcPr marL="114296" marR="11429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94">
                <a:tc vMerge="1">
                  <a:txBody>
                    <a:bodyPr/>
                    <a:lstStyle/>
                    <a:p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gridSpan="2">
                  <a:txBody>
                    <a:bodyPr/>
                    <a:lstStyle/>
                    <a:p>
                      <a:r>
                        <a:rPr lang="hu-HU" sz="1600" b="1" dirty="0">
                          <a:latin typeface="Book Antiqua" pitchFamily="18" charset="0"/>
                        </a:rPr>
                        <a:t>Százalékban kifejezve </a:t>
                      </a: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24%</a:t>
                      </a: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pPr algn="ctr"/>
                      <a:endParaRPr lang="hu-HU" sz="12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Book Antiqua" pitchFamily="18" charset="0"/>
                        </a:rPr>
                        <a:t>45</a:t>
                      </a:r>
                      <a:r>
                        <a:rPr lang="hu-HU" sz="1600" b="1" dirty="0" smtClean="0">
                          <a:latin typeface="Book Antiqua" pitchFamily="18" charset="0"/>
                        </a:rPr>
                        <a:t>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20%</a:t>
                      </a: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latin typeface="Book Antiqua" pitchFamily="18" charset="0"/>
                        </a:rPr>
                        <a:t>66 %</a:t>
                      </a:r>
                    </a:p>
                  </a:txBody>
                  <a:tcPr marL="114296" marR="11429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375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2019. október 1.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9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anose="02040602050305030304" pitchFamily="18" charset="0"/>
                        </a:rPr>
                        <a:t>191</a:t>
                      </a:r>
                      <a:endParaRPr lang="hu-HU" sz="1600" b="1" dirty="0">
                        <a:latin typeface="Book Antiqua" panose="02040602050305030304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30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12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72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7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14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anose="02040602050305030304" pitchFamily="18" charset="0"/>
                        </a:rPr>
                        <a:t>15</a:t>
                      </a:r>
                      <a:endParaRPr lang="hu-HU" sz="1600" b="1" dirty="0">
                        <a:latin typeface="Book Antiqua" panose="02040602050305030304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122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extLst>
                  <a:ext uri="{0D108BD9-81ED-4DB2-BD59-A6C34878D82A}">
                    <a16:rowId xmlns:a16="http://schemas.microsoft.com/office/drawing/2014/main" xmlns="" val="26978427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rowSpan="2" gridSpan="2"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Book Antiqua" pitchFamily="18" charset="0"/>
                        </a:rPr>
                        <a:t>Százalékban kifejezve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 marT="216000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16%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7%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38,5%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 marT="32400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12%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114296" marR="114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anose="02040602050305030304" pitchFamily="18" charset="0"/>
                        </a:rPr>
                        <a:t>8%</a:t>
                      </a:r>
                      <a:endParaRPr lang="hu-HU" sz="1600" b="1" dirty="0">
                        <a:latin typeface="Book Antiqua" panose="02040602050305030304" pitchFamily="18" charset="0"/>
                      </a:endParaRPr>
                    </a:p>
                  </a:txBody>
                  <a:tcPr marL="114296" marR="114296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64%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 marT="324000" marB="0"/>
                </a:tc>
                <a:extLst>
                  <a:ext uri="{0D108BD9-81ED-4DB2-BD59-A6C34878D82A}">
                    <a16:rowId xmlns:a16="http://schemas.microsoft.com/office/drawing/2014/main" xmlns="" val="3135980499"/>
                  </a:ext>
                </a:extLst>
              </a:tr>
              <a:tr h="370375">
                <a:tc>
                  <a:txBody>
                    <a:bodyPr/>
                    <a:lstStyle/>
                    <a:p>
                      <a:pPr algn="ctr"/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gridSpan="2" vMerge="1">
                  <a:txBody>
                    <a:bodyPr/>
                    <a:lstStyle/>
                    <a:p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22%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Book Antiqua" pitchFamily="18" charset="0"/>
                        </a:rPr>
                        <a:t>20%</a:t>
                      </a:r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 marL="114296" marR="114296"/>
                </a:tc>
                <a:tc vMerge="1">
                  <a:txBody>
                    <a:bodyPr/>
                    <a:lstStyle/>
                    <a:p>
                      <a:pPr algn="ctr"/>
                      <a:endParaRPr lang="hu-HU" sz="1600" b="1" dirty="0">
                        <a:latin typeface="Book Antiqua" pitchFamily="18" charset="0"/>
                      </a:endParaRPr>
                    </a:p>
                  </a:txBody>
                  <a:tcPr marL="114296" marR="114296"/>
                </a:tc>
                <a:extLst>
                  <a:ext uri="{0D108BD9-81ED-4DB2-BD59-A6C34878D82A}">
                    <a16:rowId xmlns:a16="http://schemas.microsoft.com/office/drawing/2014/main" xmlns="" val="437202725"/>
                  </a:ext>
                </a:extLst>
              </a:tr>
            </a:tbl>
          </a:graphicData>
        </a:graphic>
      </p:graphicFrame>
      <p:sp>
        <p:nvSpPr>
          <p:cNvPr id="3" name="Téglalap 2"/>
          <p:cNvSpPr/>
          <p:nvPr/>
        </p:nvSpPr>
        <p:spPr>
          <a:xfrm>
            <a:off x="694113" y="5151078"/>
            <a:ext cx="11175915" cy="13300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2019/2020 tanév beiskolázási adatai</a:t>
            </a:r>
          </a:p>
          <a:p>
            <a:pPr algn="ctr"/>
            <a:r>
              <a:rPr lang="hu-HU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- Tanulólétszám 2019. október 01.-én: 191 tanuló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Tanköteles korú 1. osztályos gyerekek száma a beiskolázási körzetben: 28 fő</a:t>
            </a:r>
          </a:p>
          <a:p>
            <a:pPr marL="285750" indent="-285750" algn="ctr"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Iskolánkat választotta: 25 fő </a:t>
            </a:r>
            <a:endParaRPr lang="hu-HU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0009" y="91440"/>
            <a:ext cx="10641444" cy="1292831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latin typeface="Book Antiqua" panose="02040602050305030304" pitchFamily="18" charset="0"/>
              </a:rPr>
              <a:t>	</a:t>
            </a:r>
            <a:r>
              <a:rPr lang="hu-HU" dirty="0" smtClean="0">
                <a:latin typeface="Book Antiqua" panose="02040602050305030304" pitchFamily="18" charset="0"/>
              </a:rPr>
              <a:t>					Múlt </a:t>
            </a:r>
            <a:r>
              <a:rPr lang="hu-HU" dirty="0">
                <a:latin typeface="Book Antiqua" panose="02040602050305030304" pitchFamily="18" charset="0"/>
              </a:rPr>
              <a:t>– jelen – </a:t>
            </a:r>
            <a:r>
              <a:rPr lang="hu-HU" dirty="0" smtClean="0">
                <a:latin typeface="Book Antiqua" panose="02040602050305030304" pitchFamily="18" charset="0"/>
              </a:rPr>
              <a:t>jövő</a:t>
            </a:r>
            <a:br>
              <a:rPr lang="hu-HU" dirty="0" smtClean="0">
                <a:latin typeface="Book Antiqua" panose="02040602050305030304" pitchFamily="18" charset="0"/>
              </a:rPr>
            </a:br>
            <a:r>
              <a:rPr lang="hu-HU" dirty="0" smtClean="0">
                <a:latin typeface="Book Antiqua" panose="02040602050305030304" pitchFamily="18" charset="0"/>
              </a:rPr>
              <a:t>			</a:t>
            </a:r>
            <a:r>
              <a:rPr lang="hu-HU" sz="2400" b="1" dirty="0" smtClean="0">
                <a:latin typeface="Book Antiqua" panose="02040602050305030304" pitchFamily="18" charset="0"/>
              </a:rPr>
              <a:t>Általános </a:t>
            </a:r>
            <a:r>
              <a:rPr lang="hu-HU" sz="2400" b="1" dirty="0">
                <a:latin typeface="Book Antiqua" panose="02040602050305030304" pitchFamily="18" charset="0"/>
              </a:rPr>
              <a:t>iskola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0" y="1296786"/>
            <a:ext cx="2964703" cy="523702"/>
          </a:xfrm>
        </p:spPr>
        <p:txBody>
          <a:bodyPr/>
          <a:lstStyle/>
          <a:p>
            <a:r>
              <a:rPr lang="hu-HU" u="sng" dirty="0">
                <a:latin typeface="Book Antiqua" panose="02040602050305030304" pitchFamily="18" charset="0"/>
              </a:rPr>
              <a:t>Ahonnan indultunk</a:t>
            </a:r>
            <a:endParaRPr lang="en-US" u="sng" dirty="0">
              <a:latin typeface="Book Antiqua" panose="02040602050305030304" pitchFamily="18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5"/>
          </p:nvPr>
        </p:nvSpPr>
        <p:spPr>
          <a:xfrm>
            <a:off x="140883" y="1919470"/>
            <a:ext cx="2882010" cy="4826509"/>
          </a:xfrm>
        </p:spPr>
        <p:txBody>
          <a:bodyPr>
            <a:no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2012. </a:t>
            </a:r>
            <a:r>
              <a:rPr lang="hu-HU" dirty="0" smtClean="0">
                <a:latin typeface="Book Antiqua" panose="02040602050305030304" pitchFamily="18" charset="0"/>
              </a:rPr>
              <a:t>július </a:t>
            </a:r>
            <a:r>
              <a:rPr lang="hu-HU" dirty="0">
                <a:latin typeface="Book Antiqua" panose="02040602050305030304" pitchFamily="18" charset="0"/>
              </a:rPr>
              <a:t>1. Átadás – átvétel</a:t>
            </a:r>
          </a:p>
          <a:p>
            <a:r>
              <a:rPr lang="hu-HU" b="1" dirty="0">
                <a:latin typeface="Book Antiqua" panose="02040602050305030304" pitchFamily="18" charset="0"/>
              </a:rPr>
              <a:t>Építkezés:</a:t>
            </a:r>
          </a:p>
          <a:p>
            <a:r>
              <a:rPr lang="hu-HU" dirty="0">
                <a:latin typeface="Book Antiqua" panose="02040602050305030304" pitchFamily="18" charset="0"/>
              </a:rPr>
              <a:t>Alsó – tagozat: 2 tanítós modell,</a:t>
            </a:r>
          </a:p>
          <a:p>
            <a:r>
              <a:rPr lang="hu-HU" dirty="0">
                <a:latin typeface="Book Antiqua" panose="02040602050305030304" pitchFamily="18" charset="0"/>
              </a:rPr>
              <a:t>	        csoportbontás;</a:t>
            </a:r>
          </a:p>
          <a:p>
            <a:r>
              <a:rPr lang="hu-HU" dirty="0">
                <a:latin typeface="Book Antiqua" panose="02040602050305030304" pitchFamily="18" charset="0"/>
              </a:rPr>
              <a:t>Fejlesztő pedagógus: állandó jelenlét,</a:t>
            </a:r>
          </a:p>
          <a:p>
            <a:r>
              <a:rPr lang="hu-HU" dirty="0">
                <a:latin typeface="Book Antiqua" panose="02040602050305030304" pitchFamily="18" charset="0"/>
              </a:rPr>
              <a:t>	         párhuzamos haladás,</a:t>
            </a:r>
          </a:p>
          <a:p>
            <a:r>
              <a:rPr lang="hu-HU" dirty="0">
                <a:latin typeface="Book Antiqua" panose="02040602050305030304" pitchFamily="18" charset="0"/>
              </a:rPr>
              <a:t>Gyógypedagógus</a:t>
            </a:r>
          </a:p>
          <a:p>
            <a:r>
              <a:rPr lang="hu-HU" dirty="0">
                <a:latin typeface="Book Antiqua" panose="02040602050305030304" pitchFamily="18" charset="0"/>
              </a:rPr>
              <a:t>Szakszolgálat: TIREK majd a Református EGYMI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Book Antiqua" panose="02040602050305030304" pitchFamily="18" charset="0"/>
              </a:rPr>
              <a:t>Felső tagozat: átmenet nehézségei,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Book Antiqua" panose="02040602050305030304" pitchFamily="18" charset="0"/>
              </a:rPr>
              <a:t>	  </a:t>
            </a:r>
            <a:r>
              <a:rPr lang="hu-HU" dirty="0" smtClean="0">
                <a:latin typeface="Book Antiqua" panose="02040602050305030304" pitchFamily="18" charset="0"/>
              </a:rPr>
              <a:t>csoportbontás </a:t>
            </a:r>
            <a:r>
              <a:rPr lang="hu-HU" dirty="0">
                <a:latin typeface="Book Antiqua" panose="02040602050305030304" pitchFamily="18" charset="0"/>
              </a:rPr>
              <a:t>folytatása,</a:t>
            </a:r>
          </a:p>
          <a:p>
            <a:pPr>
              <a:lnSpc>
                <a:spcPct val="110000"/>
              </a:lnSpc>
            </a:pPr>
            <a:r>
              <a:rPr lang="hu-HU" dirty="0">
                <a:latin typeface="Book Antiqua" panose="02040602050305030304" pitchFamily="18" charset="0"/>
              </a:rPr>
              <a:t>	    fejlesztés fontossága</a:t>
            </a:r>
          </a:p>
          <a:p>
            <a:r>
              <a:rPr lang="hu-HU" dirty="0">
                <a:latin typeface="Book Antiqua" panose="02040602050305030304" pitchFamily="18" charset="0"/>
              </a:rPr>
              <a:t> 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3681059" y="1384271"/>
            <a:ext cx="1994137" cy="436217"/>
          </a:xfrm>
        </p:spPr>
        <p:txBody>
          <a:bodyPr/>
          <a:lstStyle/>
          <a:p>
            <a:r>
              <a:rPr lang="hu-HU" u="sng" dirty="0">
                <a:solidFill>
                  <a:srgbClr val="002060"/>
                </a:solidFill>
                <a:latin typeface="Book Antiqua" panose="02040602050305030304" pitchFamily="18" charset="0"/>
              </a:rPr>
              <a:t>Ahol tartunk</a:t>
            </a:r>
            <a:endParaRPr lang="en-US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16"/>
          </p:nvPr>
        </p:nvSpPr>
        <p:spPr>
          <a:xfrm>
            <a:off x="3286450" y="1919470"/>
            <a:ext cx="3022366" cy="4618694"/>
          </a:xfrm>
        </p:spPr>
        <p:txBody>
          <a:bodyPr>
            <a:noAutofit/>
          </a:bodyPr>
          <a:lstStyle/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Alsó tagozat: színvonal megtartása, fejlesztése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Felső tagozat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kéttanáros 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modell,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csoportbontások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átmenet 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megkönnyítése,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9 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hetes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ciklusok,</a:t>
            </a:r>
          </a:p>
          <a:p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tehetségfejlesztő és felzárkóztató foglalkozások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,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kompetencia 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órák,</a:t>
            </a:r>
          </a:p>
          <a:p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hu-HU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felvételi </a:t>
            </a:r>
            <a:r>
              <a:rPr lang="hu-HU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előkészítők</a:t>
            </a:r>
            <a:endParaRPr lang="en-US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9135686" y="1105593"/>
            <a:ext cx="3056313" cy="714895"/>
          </a:xfrm>
        </p:spPr>
        <p:txBody>
          <a:bodyPr/>
          <a:lstStyle/>
          <a:p>
            <a:r>
              <a:rPr lang="hu-HU" sz="2000" u="sng" dirty="0">
                <a:solidFill>
                  <a:srgbClr val="C00000"/>
                </a:solidFill>
                <a:latin typeface="Book Antiqua" panose="02040602050305030304" pitchFamily="18" charset="0"/>
              </a:rPr>
              <a:t>Ahová eljutni szeretnénk</a:t>
            </a:r>
            <a:endParaRPr lang="en-US" sz="2000" u="sng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Szöveg helye 9"/>
          <p:cNvSpPr>
            <a:spLocks noGrp="1"/>
          </p:cNvSpPr>
          <p:nvPr>
            <p:ph type="body" sz="half" idx="17"/>
          </p:nvPr>
        </p:nvSpPr>
        <p:spPr>
          <a:xfrm>
            <a:off x="9193876" y="1820488"/>
            <a:ext cx="2768139" cy="4500065"/>
          </a:xfrm>
        </p:spPr>
        <p:txBody>
          <a:bodyPr>
            <a:noAutofit/>
          </a:bodyPr>
          <a:lstStyle/>
          <a:p>
            <a:pPr algn="just"/>
            <a:r>
              <a:rPr lang="hu-HU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Alap</a:t>
            </a:r>
            <a:r>
              <a:rPr lang="hu-HU" sz="1600" dirty="0">
                <a:solidFill>
                  <a:srgbClr val="C00000"/>
                </a:solidFill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hu-HU" sz="1600" dirty="0">
                <a:solidFill>
                  <a:srgbClr val="C00000"/>
                </a:solidFill>
                <a:latin typeface="Book Antiqua" panose="02040602050305030304" pitchFamily="18" charset="0"/>
              </a:rPr>
              <a:t>„Hol volt, hol nem volt</a:t>
            </a:r>
            <a:r>
              <a:rPr lang="hu-HU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…”</a:t>
            </a:r>
          </a:p>
          <a:p>
            <a:pPr algn="just"/>
            <a:endParaRPr lang="hu-HU" sz="1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u-HU" sz="1600" dirty="0">
                <a:solidFill>
                  <a:srgbClr val="C00000"/>
                </a:solidFill>
                <a:latin typeface="Book Antiqua" panose="02040602050305030304" pitchFamily="18" charset="0"/>
              </a:rPr>
              <a:t>„Amerre a madár se jár</a:t>
            </a:r>
            <a:r>
              <a:rPr lang="hu-HU" sz="1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…”</a:t>
            </a:r>
          </a:p>
          <a:p>
            <a:pPr algn="just"/>
            <a:endParaRPr lang="hu-HU" sz="1800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u-HU" sz="1600" dirty="0">
                <a:solidFill>
                  <a:srgbClr val="C00000"/>
                </a:solidFill>
                <a:latin typeface="Book Antiqua" panose="02040602050305030304" pitchFamily="18" charset="0"/>
              </a:rPr>
              <a:t>Tantervi követelmények alapján megalkotott módszertani program a tanórai keretek rugalmas kezelésével a tantárgyak  teljes integritásában.</a:t>
            </a:r>
            <a:endParaRPr lang="en-US" sz="1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Szöveg helye 9"/>
          <p:cNvSpPr txBox="1">
            <a:spLocks/>
          </p:cNvSpPr>
          <p:nvPr/>
        </p:nvSpPr>
        <p:spPr>
          <a:xfrm>
            <a:off x="6425193" y="1384271"/>
            <a:ext cx="2486052" cy="4936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400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Mi van meg?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Saját tehetségprogramunk, </a:t>
            </a:r>
          </a:p>
          <a:p>
            <a:pPr algn="ctr"/>
            <a:endParaRPr lang="hu-HU" sz="16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u-HU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Saját tehetségfogalmunk, </a:t>
            </a:r>
          </a:p>
          <a:p>
            <a:pPr algn="ctr"/>
            <a:endParaRPr lang="hu-HU" sz="1600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hu-HU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Saját módszertani anyagaink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Tanulói munkafüzeteink</a:t>
            </a:r>
          </a:p>
          <a:p>
            <a:pPr algn="ctr"/>
            <a:r>
              <a:rPr lang="hu-HU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Kidolgozott gazdagító programjaink</a:t>
            </a:r>
          </a:p>
        </p:txBody>
      </p:sp>
    </p:spTree>
    <p:extLst>
      <p:ext uri="{BB962C8B-B14F-4D97-AF65-F5344CB8AC3E}">
        <p14:creationId xmlns:p14="http://schemas.microsoft.com/office/powerpoint/2010/main" xmlns="" val="112025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97180"/>
            <a:ext cx="10820400" cy="1174173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latin typeface="Book Antiqua" panose="02040602050305030304" pitchFamily="18" charset="0"/>
              </a:rPr>
              <a:t>				</a:t>
            </a:r>
            <a:r>
              <a:rPr lang="hu-HU" sz="3600" dirty="0" smtClean="0">
                <a:latin typeface="Book Antiqua" panose="02040602050305030304" pitchFamily="18" charset="0"/>
              </a:rPr>
              <a:t>	Múlt </a:t>
            </a:r>
            <a:r>
              <a:rPr lang="hu-HU" sz="3600" dirty="0">
                <a:latin typeface="Book Antiqua" panose="02040602050305030304" pitchFamily="18" charset="0"/>
              </a:rPr>
              <a:t>– jelen – </a:t>
            </a:r>
            <a:r>
              <a:rPr lang="hu-HU" sz="3600" dirty="0" smtClean="0">
                <a:latin typeface="Book Antiqua" panose="02040602050305030304" pitchFamily="18" charset="0"/>
              </a:rPr>
              <a:t>jövő</a:t>
            </a:r>
            <a:r>
              <a:rPr lang="hu-HU" sz="3600" dirty="0">
                <a:latin typeface="Book Antiqua" panose="02040602050305030304" pitchFamily="18" charset="0"/>
              </a:rPr>
              <a:t/>
            </a:r>
            <a:br>
              <a:rPr lang="hu-HU" sz="3600" dirty="0">
                <a:latin typeface="Book Antiqua" panose="02040602050305030304" pitchFamily="18" charset="0"/>
              </a:rPr>
            </a:br>
            <a:r>
              <a:rPr lang="hu-HU" sz="3600" dirty="0" smtClean="0">
                <a:latin typeface="Book Antiqua" panose="02040602050305030304" pitchFamily="18" charset="0"/>
              </a:rPr>
              <a:t>		</a:t>
            </a:r>
            <a:r>
              <a:rPr lang="hu-HU" sz="2200" b="1" dirty="0" smtClean="0">
                <a:latin typeface="Book Antiqua" panose="02040602050305030304" pitchFamily="18" charset="0"/>
              </a:rPr>
              <a:t>művészeti </a:t>
            </a:r>
            <a:r>
              <a:rPr lang="hu-HU" sz="2200" b="1" dirty="0">
                <a:latin typeface="Book Antiqua" panose="02040602050305030304" pitchFamily="18" charset="0"/>
              </a:rPr>
              <a:t>tagozat: zene, tánc és képzőművészet</a:t>
            </a:r>
            <a:endParaRPr lang="hu-HU" sz="22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27" y="1470314"/>
            <a:ext cx="3456432" cy="581235"/>
          </a:xfrm>
        </p:spPr>
        <p:txBody>
          <a:bodyPr/>
          <a:lstStyle/>
          <a:p>
            <a:r>
              <a:rPr lang="hu-HU" u="sng" dirty="0">
                <a:latin typeface="Book Antiqua" panose="02040602050305030304" pitchFamily="18" charset="0"/>
              </a:rPr>
              <a:t>Ahonnan indultunk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>
          <a:xfrm>
            <a:off x="311727" y="2157920"/>
            <a:ext cx="3456432" cy="4025831"/>
          </a:xfrm>
        </p:spPr>
        <p:txBody>
          <a:bodyPr/>
          <a:lstStyle/>
          <a:p>
            <a:r>
              <a:rPr lang="hu-HU" dirty="0">
                <a:latin typeface="Book Antiqua" pitchFamily="18" charset="0"/>
              </a:rPr>
              <a:t>Fafúvósok:  furulya</a:t>
            </a:r>
          </a:p>
          <a:p>
            <a:r>
              <a:rPr lang="hu-HU" dirty="0">
                <a:latin typeface="Book Antiqua" pitchFamily="18" charset="0"/>
              </a:rPr>
              <a:t> 	 fuvola</a:t>
            </a:r>
          </a:p>
          <a:p>
            <a:r>
              <a:rPr lang="hu-HU" dirty="0">
                <a:latin typeface="Book Antiqua" pitchFamily="18" charset="0"/>
              </a:rPr>
              <a:t>Rézfúvósok: trombita,</a:t>
            </a:r>
          </a:p>
          <a:p>
            <a:r>
              <a:rPr lang="hu-HU" dirty="0">
                <a:latin typeface="Book Antiqua" pitchFamily="18" charset="0"/>
              </a:rPr>
              <a:t>Billentyűs: szintetizátor-</a:t>
            </a:r>
            <a:r>
              <a:rPr lang="hu-HU" dirty="0" err="1">
                <a:latin typeface="Book Antiqua" panose="02040602050305030304" pitchFamily="18" charset="0"/>
              </a:rPr>
              <a:t>keyboard</a:t>
            </a:r>
            <a:r>
              <a:rPr lang="hu-HU" dirty="0">
                <a:latin typeface="Book Antiqua" panose="02040602050305030304" pitchFamily="18" charset="0"/>
              </a:rPr>
              <a:t>,</a:t>
            </a:r>
          </a:p>
          <a:p>
            <a:r>
              <a:rPr lang="hu-HU" dirty="0">
                <a:latin typeface="Book Antiqua" panose="02040602050305030304" pitchFamily="18" charset="0"/>
              </a:rPr>
              <a:t>Csengettyű: 1 tanulói csoport,</a:t>
            </a:r>
          </a:p>
          <a:p>
            <a:r>
              <a:rPr lang="hu-HU" dirty="0">
                <a:latin typeface="Book Antiqua" panose="02040602050305030304" pitchFamily="18" charset="0"/>
              </a:rPr>
              <a:t>Néptánc: 2 csoport,</a:t>
            </a:r>
          </a:p>
          <a:p>
            <a:r>
              <a:rPr lang="hu-HU" dirty="0">
                <a:latin typeface="Book Antiqua" panose="02040602050305030304" pitchFamily="18" charset="0"/>
              </a:rPr>
              <a:t>Képzőművészet: 2 csoport</a:t>
            </a:r>
          </a:p>
          <a:p>
            <a:endParaRPr lang="hu-HU" dirty="0">
              <a:latin typeface="Book Antiqua" panose="02040602050305030304" pitchFamily="18" charset="0"/>
            </a:endParaRPr>
          </a:p>
          <a:p>
            <a:endParaRPr lang="hu-HU" dirty="0">
              <a:latin typeface="Book Antiqua" panose="0204060205030503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996669" y="1470314"/>
            <a:ext cx="3456432" cy="581236"/>
          </a:xfrm>
        </p:spPr>
        <p:txBody>
          <a:bodyPr/>
          <a:lstStyle/>
          <a:p>
            <a:r>
              <a:rPr lang="hu-HU" u="sng" dirty="0">
                <a:solidFill>
                  <a:srgbClr val="0070C0"/>
                </a:solidFill>
                <a:latin typeface="Book Antiqua" panose="02040602050305030304" pitchFamily="18" charset="0"/>
              </a:rPr>
              <a:t>Ahol tartunk</a:t>
            </a:r>
            <a:endParaRPr lang="en-US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>
          <a:xfrm>
            <a:off x="3876407" y="2058169"/>
            <a:ext cx="3456432" cy="4025819"/>
          </a:xfrm>
        </p:spPr>
        <p:txBody>
          <a:bodyPr>
            <a:noAutofit/>
          </a:bodyPr>
          <a:lstStyle/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Fafúvósok: furulya, furulya-család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	fuvola,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	klarinét</a:t>
            </a:r>
            <a:r>
              <a:rPr lang="hu-HU" sz="13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	</a:t>
            </a:r>
            <a:r>
              <a:rPr lang="hu-HU" sz="13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szaxofon</a:t>
            </a:r>
            <a:endParaRPr lang="hu-HU" sz="13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Rézfúvósok: trombita,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	 harsona,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	tenorkürt;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Billentyűs: szintetizátor-</a:t>
            </a:r>
            <a:r>
              <a:rPr lang="hu-HU" sz="13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keyboard</a:t>
            </a:r>
            <a:r>
              <a:rPr lang="hu-HU" sz="13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hu-HU" sz="13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Ütő tanszak</a:t>
            </a:r>
            <a:endParaRPr lang="hu-HU" sz="13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Csengettyű: Harangvirág, </a:t>
            </a:r>
            <a:r>
              <a:rPr lang="hu-HU" sz="13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Csingiling</a:t>
            </a:r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, 	Csengő – bongó, Tanári 	együttes;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Kamaracsoportok: Fafúvós, rézfúvósok,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Fúvós zenekar,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Néptánc: 2 csoport,</a:t>
            </a:r>
          </a:p>
          <a:p>
            <a:r>
              <a:rPr lang="hu-HU" sz="1300" dirty="0">
                <a:solidFill>
                  <a:srgbClr val="0070C0"/>
                </a:solidFill>
                <a:latin typeface="Book Antiqua" panose="02040602050305030304" pitchFamily="18" charset="0"/>
              </a:rPr>
              <a:t>Képzőművészet: 3 csoport, változatos 	technikák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8051800" y="1476933"/>
            <a:ext cx="3456432" cy="581236"/>
          </a:xfrm>
        </p:spPr>
        <p:txBody>
          <a:bodyPr/>
          <a:lstStyle/>
          <a:p>
            <a:r>
              <a:rPr lang="hu-HU" sz="2200" u="sng" dirty="0">
                <a:solidFill>
                  <a:srgbClr val="C00000"/>
                </a:solidFill>
                <a:latin typeface="Book Antiqua" panose="02040602050305030304" pitchFamily="18" charset="0"/>
              </a:rPr>
              <a:t>Ahová eljutni szeretnénk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8051800" y="2157921"/>
            <a:ext cx="3456432" cy="3909837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Fafúvósok: furulya, furulya-család,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	fuvola, klarinét, </a:t>
            </a:r>
            <a:r>
              <a:rPr lang="hu-H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szaxofon;</a:t>
            </a:r>
            <a:endParaRPr lang="hu-HU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Rézfúvósok: trombita, harsona, 	tenorkürt, </a:t>
            </a:r>
            <a:r>
              <a:rPr lang="hu-H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vadászkürt, tuba</a:t>
            </a:r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Billentyűs: szintetizátor – </a:t>
            </a:r>
            <a:r>
              <a:rPr lang="hu-HU" dirty="0" err="1">
                <a:solidFill>
                  <a:srgbClr val="C00000"/>
                </a:solidFill>
                <a:latin typeface="Book Antiqua" panose="02040602050305030304" pitchFamily="18" charset="0"/>
              </a:rPr>
              <a:t>keyboard</a:t>
            </a:r>
            <a:r>
              <a:rPr lang="hu-H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;</a:t>
            </a:r>
          </a:p>
          <a:p>
            <a:r>
              <a:rPr lang="hu-H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Ütő tanszak</a:t>
            </a:r>
            <a:endParaRPr lang="hu-HU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Csengettyű: Harangvirág, </a:t>
            </a:r>
            <a:r>
              <a:rPr lang="hu-HU" dirty="0" err="1">
                <a:solidFill>
                  <a:srgbClr val="C00000"/>
                </a:solidFill>
                <a:latin typeface="Book Antiqua" panose="02040602050305030304" pitchFamily="18" charset="0"/>
              </a:rPr>
              <a:t>Csingiling</a:t>
            </a:r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, 	Csengő – bongó, Tanári 	együttes,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	</a:t>
            </a:r>
            <a:r>
              <a:rPr lang="hu-H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„XI. </a:t>
            </a:r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Csengettyűs fesztivál”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	</a:t>
            </a:r>
            <a:r>
              <a:rPr lang="hu-HU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 Csengettyű iskola” </a:t>
            </a:r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kotta 	sorozat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Kamaracsoportjaink, Fúvós zenekar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Néptánc – Társastánc,</a:t>
            </a:r>
          </a:p>
          <a:p>
            <a:r>
              <a:rPr lang="hu-HU" dirty="0">
                <a:solidFill>
                  <a:srgbClr val="C00000"/>
                </a:solidFill>
                <a:latin typeface="Book Antiqua" panose="02040602050305030304" pitchFamily="18" charset="0"/>
              </a:rPr>
              <a:t>Képzőművészet - Grafika</a:t>
            </a:r>
          </a:p>
        </p:txBody>
      </p:sp>
    </p:spTree>
    <p:extLst>
      <p:ext uri="{BB962C8B-B14F-4D97-AF65-F5344CB8AC3E}">
        <p14:creationId xmlns:p14="http://schemas.microsoft.com/office/powerpoint/2010/main" xmlns="" val="355558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72834" y="440574"/>
            <a:ext cx="11090564" cy="1712422"/>
          </a:xfrm>
        </p:spPr>
        <p:txBody>
          <a:bodyPr>
            <a:normAutofit fontScale="90000"/>
          </a:bodyPr>
          <a:lstStyle/>
          <a:p>
            <a:r>
              <a:rPr lang="hu-HU" sz="3600" dirty="0" smtClean="0">
                <a:latin typeface="Bodoni MT Black" panose="02070A03080606020203" pitchFamily="18" charset="0"/>
              </a:rPr>
              <a:t>Azonos esélyekkel </a:t>
            </a:r>
            <a:br>
              <a:rPr lang="hu-HU" sz="3600" dirty="0" smtClean="0">
                <a:latin typeface="Bodoni MT Black" panose="02070A03080606020203" pitchFamily="18" charset="0"/>
              </a:rPr>
            </a:br>
            <a:r>
              <a:rPr lang="hu-HU" sz="3600" dirty="0" smtClean="0">
                <a:latin typeface="Bodoni MT Black" panose="02070A03080606020203" pitchFamily="18" charset="0"/>
              </a:rPr>
              <a:t>a Pitypalatty-völgyből - EFOP </a:t>
            </a:r>
            <a:r>
              <a:rPr lang="hu-HU" sz="3600" dirty="0">
                <a:latin typeface="Bodoni MT Black" panose="02070A03080606020203" pitchFamily="18" charset="0"/>
              </a:rPr>
              <a:t>3.3.7.17</a:t>
            </a:r>
            <a:r>
              <a:rPr lang="hu-HU" sz="3600" dirty="0" smtClean="0">
                <a:latin typeface="Bodoni MT Black" panose="02070A03080606020203" pitchFamily="18" charset="0"/>
              </a:rPr>
              <a:t>.</a:t>
            </a:r>
            <a:br>
              <a:rPr lang="hu-HU" sz="3600" dirty="0" smtClean="0">
                <a:latin typeface="Bodoni MT Black" panose="02070A03080606020203" pitchFamily="18" charset="0"/>
              </a:rPr>
            </a:br>
            <a:r>
              <a:rPr lang="hu-HU" sz="2400" dirty="0" smtClean="0">
                <a:latin typeface="Book Antiqua" panose="02040602050305030304" pitchFamily="18" charset="0"/>
              </a:rPr>
              <a:t/>
            </a:r>
            <a:br>
              <a:rPr lang="hu-HU" sz="2400" dirty="0" smtClean="0">
                <a:latin typeface="Book Antiqua" panose="02040602050305030304" pitchFamily="18" charset="0"/>
              </a:rPr>
            </a:br>
            <a:r>
              <a:rPr lang="hu-HU" sz="18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„</a:t>
            </a:r>
            <a:r>
              <a:rPr lang="hu-HU" sz="1800" b="1" i="1" cap="none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Tehetségesnek tartjuk azokat a gyerekeket, akik átlagot meghaladó általános és speciális képességekkel rendelkeznek, kreatívak, feladat iránt elkötelezettek és rendelkeznek motivációs adottságokkal.” (2018)</a:t>
            </a:r>
            <a:r>
              <a:rPr lang="hu-HU" sz="1800" cap="none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hu-HU" sz="1800" cap="none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en-US" sz="1800" cap="none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872834" y="2414848"/>
            <a:ext cx="5334000" cy="3633426"/>
          </a:xfrm>
        </p:spPr>
        <p:txBody>
          <a:bodyPr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„Hol volt, hol nem volt…”</a:t>
            </a:r>
          </a:p>
          <a:p>
            <a:r>
              <a:rPr lang="hu-HU" sz="2000" dirty="0">
                <a:latin typeface="Book Antiqua" panose="02040602050305030304" pitchFamily="18" charset="0"/>
              </a:rPr>
              <a:t>Alap vonulat: </a:t>
            </a:r>
            <a:r>
              <a:rPr lang="hu-HU" sz="2000" dirty="0" smtClean="0">
                <a:latin typeface="Book Antiqua" panose="02040602050305030304" pitchFamily="18" charset="0"/>
              </a:rPr>
              <a:t>komplex környezetismereti és </a:t>
            </a:r>
            <a:r>
              <a:rPr lang="hu-HU" sz="2000" dirty="0">
                <a:latin typeface="Book Antiqua" panose="02040602050305030304" pitchFamily="18" charset="0"/>
              </a:rPr>
              <a:t>magyar nyelv és irodalom </a:t>
            </a:r>
            <a:r>
              <a:rPr lang="hu-HU" sz="2000" dirty="0" smtClean="0">
                <a:latin typeface="Book Antiqua" panose="02040602050305030304" pitchFamily="18" charset="0"/>
              </a:rPr>
              <a:t>program,</a:t>
            </a:r>
            <a:endParaRPr lang="hu-HU" sz="2000" dirty="0">
              <a:latin typeface="Book Antiqua" panose="02040602050305030304" pitchFamily="18" charset="0"/>
            </a:endParaRPr>
          </a:p>
          <a:p>
            <a:r>
              <a:rPr lang="hu-HU" sz="2000" dirty="0" smtClean="0">
                <a:latin typeface="Book Antiqua" panose="02040602050305030304" pitchFamily="18" charset="0"/>
              </a:rPr>
              <a:t>Kapcsolódási </a:t>
            </a:r>
            <a:r>
              <a:rPr lang="hu-HU" sz="2000" dirty="0">
                <a:latin typeface="Book Antiqua" panose="02040602050305030304" pitchFamily="18" charset="0"/>
              </a:rPr>
              <a:t>pontok: tananyag adta lehetőségek,</a:t>
            </a:r>
          </a:p>
          <a:p>
            <a:r>
              <a:rPr lang="hu-HU" sz="2000" dirty="0">
                <a:latin typeface="Book Antiqua" panose="02040602050305030304" pitchFamily="18" charset="0"/>
              </a:rPr>
              <a:t>Comeniusi oktatás – tapasztalva </a:t>
            </a:r>
            <a:r>
              <a:rPr lang="hu-HU" sz="2000" dirty="0" smtClean="0">
                <a:latin typeface="Book Antiqua" panose="02040602050305030304" pitchFamily="18" charset="0"/>
              </a:rPr>
              <a:t>tanítás, azaz kompetencia fejlesztés a gyakorlatban</a:t>
            </a:r>
            <a:endParaRPr lang="hu-HU" sz="2000" dirty="0">
              <a:latin typeface="Book Antiqua" panose="02040602050305030304" pitchFamily="18" charset="0"/>
            </a:endParaRPr>
          </a:p>
          <a:p>
            <a:r>
              <a:rPr lang="hu-HU" sz="2000" dirty="0">
                <a:latin typeface="Book Antiqua" panose="02040602050305030304" pitchFamily="18" charset="0"/>
              </a:rPr>
              <a:t>Tanórai keretek rugalmas kezelése,</a:t>
            </a:r>
          </a:p>
          <a:p>
            <a:r>
              <a:rPr lang="hu-HU" sz="2000" dirty="0">
                <a:latin typeface="Book Antiqua" panose="02040602050305030304" pitchFamily="18" charset="0"/>
              </a:rPr>
              <a:t>Szimbiotikus </a:t>
            </a:r>
            <a:r>
              <a:rPr lang="hu-HU" sz="2000" dirty="0" smtClean="0">
                <a:latin typeface="Book Antiqua" panose="02040602050305030304" pitchFamily="18" charset="0"/>
              </a:rPr>
              <a:t>önállóság</a:t>
            </a:r>
            <a:endParaRPr lang="hu-HU" sz="2000" dirty="0">
              <a:latin typeface="Book Antiqua" panose="02040602050305030304" pitchFamily="18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6230390" y="2460568"/>
            <a:ext cx="5334000" cy="3541986"/>
          </a:xfrm>
        </p:spPr>
        <p:txBody>
          <a:bodyPr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„Amerre a madár se jár”</a:t>
            </a:r>
          </a:p>
          <a:p>
            <a:r>
              <a:rPr lang="hu-HU" sz="2000" dirty="0">
                <a:latin typeface="Book Antiqua" panose="02040602050305030304" pitchFamily="18" charset="0"/>
              </a:rPr>
              <a:t>Alap vonulat: </a:t>
            </a:r>
            <a:r>
              <a:rPr lang="hu-HU" sz="2000" dirty="0" smtClean="0">
                <a:latin typeface="Book Antiqua" panose="02040602050305030304" pitchFamily="18" charset="0"/>
              </a:rPr>
              <a:t>történelmi és irodalomi program természettudományi vonulattal</a:t>
            </a:r>
            <a:endParaRPr lang="hu-HU" sz="2000" dirty="0">
              <a:latin typeface="Book Antiqua" panose="02040602050305030304" pitchFamily="18" charset="0"/>
            </a:endParaRPr>
          </a:p>
          <a:p>
            <a:r>
              <a:rPr lang="hu-HU" sz="2000" dirty="0">
                <a:latin typeface="Book Antiqua" panose="02040602050305030304" pitchFamily="18" charset="0"/>
              </a:rPr>
              <a:t>Kapcsolódási pontok: tananyag adta lehetőségek,</a:t>
            </a:r>
          </a:p>
          <a:p>
            <a:r>
              <a:rPr lang="hu-HU" sz="2000" dirty="0">
                <a:latin typeface="Book Antiqua" panose="02040602050305030304" pitchFamily="18" charset="0"/>
              </a:rPr>
              <a:t>Comeniusi oktatás – tapasztalva </a:t>
            </a:r>
            <a:r>
              <a:rPr lang="hu-HU" sz="2000" dirty="0" smtClean="0">
                <a:latin typeface="Book Antiqua" panose="02040602050305030304" pitchFamily="18" charset="0"/>
              </a:rPr>
              <a:t>tanítás, azaz kompetencia fejlesztés a gyakorlatban</a:t>
            </a:r>
            <a:endParaRPr lang="hu-HU" sz="2000" dirty="0">
              <a:latin typeface="Book Antiqua" panose="02040602050305030304" pitchFamily="18" charset="0"/>
            </a:endParaRPr>
          </a:p>
          <a:p>
            <a:r>
              <a:rPr lang="hu-HU" sz="2000" dirty="0">
                <a:latin typeface="Book Antiqua" panose="02040602050305030304" pitchFamily="18" charset="0"/>
              </a:rPr>
              <a:t>Szimbiotikus önállóság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85551"/>
          <a:stretch/>
        </p:blipFill>
        <p:spPr>
          <a:xfrm>
            <a:off x="1077557" y="5782234"/>
            <a:ext cx="9880955" cy="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1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37262" y="290548"/>
            <a:ext cx="8610600" cy="129302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ook Antiqua" panose="02040602050305030304" pitchFamily="18" charset="0"/>
              </a:rPr>
              <a:t>Továbbtanulási és LEMORZSOLÓDÁSI MUTATÓINK</a:t>
            </a:r>
            <a:endParaRPr lang="hu-HU" sz="3600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0073070"/>
              </p:ext>
            </p:extLst>
          </p:nvPr>
        </p:nvGraphicFramePr>
        <p:xfrm>
          <a:off x="1812174" y="1878042"/>
          <a:ext cx="9935688" cy="435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412">
                  <a:extLst>
                    <a:ext uri="{9D8B030D-6E8A-4147-A177-3AD203B41FA5}">
                      <a16:colId xmlns:a16="http://schemas.microsoft.com/office/drawing/2014/main" xmlns="" val="1429551238"/>
                    </a:ext>
                  </a:extLst>
                </a:gridCol>
                <a:gridCol w="964276">
                  <a:extLst>
                    <a:ext uri="{9D8B030D-6E8A-4147-A177-3AD203B41FA5}">
                      <a16:colId xmlns:a16="http://schemas.microsoft.com/office/drawing/2014/main" xmlns="" val="1837956445"/>
                    </a:ext>
                  </a:extLst>
                </a:gridCol>
                <a:gridCol w="1036840">
                  <a:extLst>
                    <a:ext uri="{9D8B030D-6E8A-4147-A177-3AD203B41FA5}">
                      <a16:colId xmlns:a16="http://schemas.microsoft.com/office/drawing/2014/main" xmlns="" val="78391196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130534163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xmlns="" val="3466765495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2133935877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1651157785"/>
                    </a:ext>
                  </a:extLst>
                </a:gridCol>
                <a:gridCol w="1372885">
                  <a:extLst>
                    <a:ext uri="{9D8B030D-6E8A-4147-A177-3AD203B41FA5}">
                      <a16:colId xmlns:a16="http://schemas.microsoft.com/office/drawing/2014/main" xmlns="" val="304438405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Tanév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8. osztály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Gimnázium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Szakgimnázium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Szakközépiskola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Szakiskola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200" dirty="0" smtClean="0">
                          <a:latin typeface="Book Antiqua" panose="02040602050305030304" pitchFamily="18" charset="0"/>
                        </a:rPr>
                        <a:t>Nem tanult tovább</a:t>
                      </a:r>
                      <a:endParaRPr lang="hu-HU" sz="1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71259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létszáma</a:t>
                      </a:r>
                    </a:p>
                  </a:txBody>
                  <a:tcPr marL="720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átlaga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95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2012/13.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17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2,95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45%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40%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660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2013/14.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19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3,12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12%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53%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35%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0638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2014/15.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19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3,1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50%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35%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hu-HU" sz="1050" dirty="0" smtClean="0"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hu-HU" sz="1050" smtClean="0">
                          <a:latin typeface="Book Antiqua" panose="02040602050305030304" pitchFamily="18" charset="0"/>
                        </a:rPr>
                        <a:t>enyhe értelmi-fogyatékos testvér-pár</a:t>
                      </a:r>
                      <a:r>
                        <a:rPr lang="hu-HU" sz="1050" dirty="0" smtClean="0">
                          <a:latin typeface="Book Antiqua" panose="02040602050305030304" pitchFamily="18" charset="0"/>
                        </a:rPr>
                        <a:t>)</a:t>
                      </a:r>
                      <a:endParaRPr lang="hu-HU" sz="105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601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2015/16.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18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3,22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11%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50%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39%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64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2016/17.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18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3,45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11%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44,5%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11%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33,5%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91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2017/18.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20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3,49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45%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40%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1*</a:t>
                      </a:r>
                    </a:p>
                    <a:p>
                      <a:pPr algn="ctr"/>
                      <a:r>
                        <a:rPr lang="hu-HU" sz="1050" dirty="0" smtClean="0">
                          <a:latin typeface="Book Antiqua" panose="02040602050305030304" pitchFamily="18" charset="0"/>
                        </a:rPr>
                        <a:t>(nem tanköteles korú)</a:t>
                      </a:r>
                      <a:endParaRPr lang="hu-HU" sz="1050" dirty="0">
                        <a:latin typeface="Book Antiqua" panose="02040602050305030304" pitchFamily="18" charset="0"/>
                      </a:endParaRPr>
                    </a:p>
                  </a:txBody>
                  <a:tcPr marL="72000"/>
                </a:tc>
                <a:extLst>
                  <a:ext uri="{0D108BD9-81ED-4DB2-BD59-A6C34878D82A}">
                    <a16:rowId xmlns:a16="http://schemas.microsoft.com/office/drawing/2014/main" xmlns="" val="215642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2018/19.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15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itchFamily="18" charset="0"/>
                        </a:rPr>
                        <a:t>3,57</a:t>
                      </a:r>
                      <a:endParaRPr lang="hu-HU" sz="1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36%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64%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0%</a:t>
                      </a:r>
                      <a:endParaRPr lang="hu-H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Book Antiqua" panose="02040602050305030304" pitchFamily="18" charset="0"/>
                        </a:rPr>
                        <a:t>1**</a:t>
                      </a:r>
                    </a:p>
                    <a:p>
                      <a:pPr algn="ctr"/>
                      <a:r>
                        <a:rPr lang="hu-HU" sz="1050" dirty="0" smtClean="0">
                          <a:latin typeface="Book Antiqua" panose="02040602050305030304" pitchFamily="18" charset="0"/>
                        </a:rPr>
                        <a:t>(betegség miatt évismétlő)</a:t>
                      </a:r>
                      <a:endParaRPr lang="hu-HU" sz="105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4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33396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7949" y="2077784"/>
            <a:ext cx="8610600" cy="1293028"/>
          </a:xfrm>
        </p:spPr>
        <p:txBody>
          <a:bodyPr/>
          <a:lstStyle/>
          <a:p>
            <a:pPr algn="ctr"/>
            <a:r>
              <a:rPr lang="hu-HU" dirty="0" smtClean="0">
                <a:latin typeface="Book Antiqua" panose="02040602050305030304" pitchFamily="18" charset="0"/>
              </a:rPr>
              <a:t>MI A MI titkunk?</a:t>
            </a:r>
            <a:endParaRPr lang="hu-H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24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895600" y="296333"/>
            <a:ext cx="8610600" cy="115993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Book Antiqua" panose="02040602050305030304" pitchFamily="18" charset="0"/>
              </a:rPr>
              <a:t>			</a:t>
            </a:r>
            <a:br>
              <a:rPr lang="hu-HU" dirty="0" smtClean="0">
                <a:latin typeface="Book Antiqua" panose="02040602050305030304" pitchFamily="18" charset="0"/>
              </a:rPr>
            </a:br>
            <a:r>
              <a:rPr lang="hu-HU" dirty="0">
                <a:latin typeface="Book Antiqua" panose="02040602050305030304" pitchFamily="18" charset="0"/>
              </a:rPr>
              <a:t>	</a:t>
            </a:r>
            <a:r>
              <a:rPr lang="hu-HU" dirty="0" smtClean="0">
                <a:latin typeface="Bodoni MT Black" panose="02070A03080606020203" pitchFamily="18" charset="0"/>
              </a:rPr>
              <a:t>a    „t i t o k” : </a:t>
            </a:r>
            <a:r>
              <a:rPr lang="hu-HU" sz="2700" cap="none" dirty="0" smtClean="0">
                <a:latin typeface="Bodoni MT Black" panose="02070A03080606020203" pitchFamily="18" charset="0"/>
              </a:rPr>
              <a:t>Tehetségprogramunk</a:t>
            </a:r>
            <a:r>
              <a:rPr lang="hu-HU" dirty="0" smtClean="0">
                <a:latin typeface="Bodoni MT Black" panose="02070A03080606020203" pitchFamily="18" charset="0"/>
              </a:rPr>
              <a:t/>
            </a:r>
            <a:br>
              <a:rPr lang="hu-HU" dirty="0" smtClean="0">
                <a:latin typeface="Bodoni MT Black" panose="02070A03080606020203" pitchFamily="18" charset="0"/>
              </a:rPr>
            </a:br>
            <a:endParaRPr lang="hu-HU" dirty="0">
              <a:latin typeface="Bodoni MT Black" panose="02070A03080606020203" pitchFamily="18" charset="0"/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41447370"/>
              </p:ext>
            </p:extLst>
          </p:nvPr>
        </p:nvGraphicFramePr>
        <p:xfrm>
          <a:off x="457201" y="1593272"/>
          <a:ext cx="8839199" cy="4988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071">
                  <a:extLst>
                    <a:ext uri="{9D8B030D-6E8A-4147-A177-3AD203B41FA5}">
                      <a16:colId xmlns:a16="http://schemas.microsoft.com/office/drawing/2014/main" xmlns="" val="1965556629"/>
                    </a:ext>
                  </a:extLst>
                </a:gridCol>
                <a:gridCol w="306868">
                  <a:extLst>
                    <a:ext uri="{9D8B030D-6E8A-4147-A177-3AD203B41FA5}">
                      <a16:colId xmlns:a16="http://schemas.microsoft.com/office/drawing/2014/main" xmlns="" val="1416187782"/>
                    </a:ext>
                  </a:extLst>
                </a:gridCol>
                <a:gridCol w="1067071">
                  <a:extLst>
                    <a:ext uri="{9D8B030D-6E8A-4147-A177-3AD203B41FA5}">
                      <a16:colId xmlns:a16="http://schemas.microsoft.com/office/drawing/2014/main" xmlns="" val="1370534719"/>
                    </a:ext>
                  </a:extLst>
                </a:gridCol>
                <a:gridCol w="2839268">
                  <a:extLst>
                    <a:ext uri="{9D8B030D-6E8A-4147-A177-3AD203B41FA5}">
                      <a16:colId xmlns:a16="http://schemas.microsoft.com/office/drawing/2014/main" xmlns="" val="118514967"/>
                    </a:ext>
                  </a:extLst>
                </a:gridCol>
                <a:gridCol w="1003521">
                  <a:extLst>
                    <a:ext uri="{9D8B030D-6E8A-4147-A177-3AD203B41FA5}">
                      <a16:colId xmlns:a16="http://schemas.microsoft.com/office/drawing/2014/main" xmlns="" val="951779693"/>
                    </a:ext>
                  </a:extLst>
                </a:gridCol>
                <a:gridCol w="2555400">
                  <a:extLst>
                    <a:ext uri="{9D8B030D-6E8A-4147-A177-3AD203B41FA5}">
                      <a16:colId xmlns:a16="http://schemas.microsoft.com/office/drawing/2014/main" xmlns="" val="684391585"/>
                    </a:ext>
                  </a:extLst>
                </a:gridCol>
              </a:tblGrid>
              <a:tr h="182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Alappillér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Református keresztyén erkölcsi nevelés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742561"/>
                  </a:ext>
                </a:extLst>
              </a:tr>
              <a:tr h="58639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Formális </a:t>
                      </a:r>
                      <a:r>
                        <a:rPr lang="hu-HU" sz="800" dirty="0">
                          <a:effectLst/>
                        </a:rPr>
                        <a:t>tanulási keretek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Kerettanterv</a:t>
                      </a:r>
                      <a:endParaRPr lang="hu-H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Általános </a:t>
                      </a:r>
                      <a:r>
                        <a:rPr lang="hu-HU" sz="800" dirty="0">
                          <a:effectLst/>
                        </a:rPr>
                        <a:t>iskola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9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Tehetségígéretek </a:t>
                      </a:r>
                      <a:r>
                        <a:rPr lang="hu-HU" sz="900" dirty="0">
                          <a:effectLst/>
                        </a:rPr>
                        <a:t>megfigyelése a pedagógusok által összeállított szempontsor szerint</a:t>
                      </a:r>
                      <a:endParaRPr lang="hu-H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Tehetségkeresés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Gondozás</a:t>
                      </a:r>
                      <a:endParaRPr lang="hu-H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Tanácsadás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Együttműködés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Hálózatépítés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rowSpan="2"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Differenciálás</a:t>
                      </a:r>
                      <a:r>
                        <a:rPr lang="hu-HU" sz="800" dirty="0">
                          <a:effectLst/>
                        </a:rPr>
                        <a:t>; </a:t>
                      </a:r>
                      <a:r>
                        <a:rPr lang="hu-HU" sz="800" dirty="0" smtClean="0">
                          <a:effectLst/>
                        </a:rPr>
                        <a:t>     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Egyéni </a:t>
                      </a:r>
                      <a:r>
                        <a:rPr lang="hu-HU" sz="800" dirty="0">
                          <a:effectLst/>
                        </a:rPr>
                        <a:t>fejlesztés</a:t>
                      </a:r>
                      <a:r>
                        <a:rPr lang="hu-HU" sz="800" dirty="0" smtClean="0">
                          <a:effectLst/>
                        </a:rPr>
                        <a:t>.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Csoportmunka;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Divergens </a:t>
                      </a:r>
                      <a:r>
                        <a:rPr lang="hu-HU" sz="800" dirty="0">
                          <a:effectLst/>
                        </a:rPr>
                        <a:t>gondolkodási képességek és műveleti intelligencia fejlesztése;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Kommunikáció;   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Problémamegoldás,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Modellezés</a:t>
                      </a:r>
                      <a:r>
                        <a:rPr lang="hu-HU" sz="800" dirty="0">
                          <a:effectLst/>
                        </a:rPr>
                        <a:t>; </a:t>
                      </a:r>
                      <a:endParaRPr lang="hu-HU" sz="800" dirty="0" smtClean="0">
                        <a:effectLst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 Ábrázolás;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Szimbólumok használata;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800" dirty="0" smtClean="0">
                          <a:effectLst/>
                        </a:rPr>
                        <a:t>Eszközhasználat</a:t>
                      </a:r>
                      <a:r>
                        <a:rPr lang="hu-HU" sz="800" dirty="0">
                          <a:effectLst/>
                        </a:rPr>
                        <a:t>.</a:t>
                      </a:r>
                      <a:endParaRPr lang="hu-H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extLst>
                  <a:ext uri="{0D108BD9-81ED-4DB2-BD59-A6C34878D82A}">
                    <a16:rowId xmlns:a16="http://schemas.microsoft.com/office/drawing/2014/main" xmlns="" val="4008108986"/>
                  </a:ext>
                </a:extLst>
              </a:tr>
              <a:tr h="65325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Alapfokú </a:t>
                      </a:r>
                      <a:r>
                        <a:rPr lang="hu-HU" sz="800" dirty="0">
                          <a:effectLst/>
                        </a:rPr>
                        <a:t>Művészeti Iskola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482605"/>
                  </a:ext>
                </a:extLst>
              </a:tr>
              <a:tr h="36094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</a:rPr>
                        <a:t>Képesség </a:t>
                      </a:r>
                      <a:r>
                        <a:rPr lang="hu-HU" sz="1000" dirty="0">
                          <a:effectLst/>
                        </a:rPr>
                        <a:t>szerinti differenciálás egyéni és csoportos fejlesztés tanórai és tanórán kívüli keretek között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557107"/>
                  </a:ext>
                </a:extLst>
              </a:tr>
              <a:tr h="59113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Informális </a:t>
                      </a:r>
                      <a:r>
                        <a:rPr lang="hu-HU" sz="800" dirty="0">
                          <a:effectLst/>
                        </a:rPr>
                        <a:t>tanulási terek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Tanórán kívül, de iskolához rendelve</a:t>
                      </a:r>
                      <a:endParaRPr lang="hu-H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Tantárgyi </a:t>
                      </a:r>
                      <a:r>
                        <a:rPr lang="hu-HU" sz="800" dirty="0">
                          <a:effectLst/>
                        </a:rPr>
                        <a:t>gazdagító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rowSpan="4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1. „Amerre </a:t>
                      </a:r>
                      <a:r>
                        <a:rPr lang="hu-HU" sz="900" dirty="0">
                          <a:effectLst/>
                        </a:rPr>
                        <a:t>a madár se jár”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Komplex környezetismereti program: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alsó</a:t>
                      </a:r>
                      <a:r>
                        <a:rPr lang="hu-HU" sz="900" dirty="0" smtClean="0">
                          <a:effectLst/>
                        </a:rPr>
                        <a:t>: B-A-Z </a:t>
                      </a:r>
                      <a:r>
                        <a:rPr lang="hu-HU" sz="900" dirty="0">
                          <a:effectLst/>
                        </a:rPr>
                        <a:t>megye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felső: Magyarország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>
                          <a:effectLst/>
                        </a:rPr>
                        <a:t>2.„Egyszer volt hol nem volt”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Történelmi és irodalmi program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alsó: B-A-Z megyei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hu-HU" sz="900" dirty="0">
                          <a:effectLst/>
                        </a:rPr>
                        <a:t>felső: Magyarország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3.„Olvass </a:t>
                      </a:r>
                      <a:r>
                        <a:rPr lang="hu-HU" sz="900" dirty="0">
                          <a:effectLst/>
                        </a:rPr>
                        <a:t>és gondolkodj”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4. „Nem </a:t>
                      </a:r>
                      <a:r>
                        <a:rPr lang="hu-HU" sz="900" dirty="0">
                          <a:effectLst/>
                        </a:rPr>
                        <a:t>nehéz a matematika”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5.„Ha </a:t>
                      </a:r>
                      <a:r>
                        <a:rPr lang="hu-HU" sz="900" dirty="0">
                          <a:effectLst/>
                        </a:rPr>
                        <a:t>elfogynak a szavak” </a:t>
                      </a:r>
                      <a:endParaRPr lang="hu-HU" sz="900" dirty="0" smtClean="0">
                        <a:effectLst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- Képzőművészeti program </a:t>
                      </a:r>
                      <a:endParaRPr lang="hu-HU" sz="900" dirty="0">
                        <a:effectLst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6.„A </a:t>
                      </a:r>
                      <a:r>
                        <a:rPr lang="hu-HU" sz="900" dirty="0">
                          <a:effectLst/>
                        </a:rPr>
                        <a:t>zene mindenkié”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7. „Gyere </a:t>
                      </a:r>
                      <a:r>
                        <a:rPr lang="hu-HU" sz="900" dirty="0">
                          <a:effectLst/>
                        </a:rPr>
                        <a:t>táncolj”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900" dirty="0" smtClean="0">
                          <a:effectLst/>
                        </a:rPr>
                        <a:t>8. Sport </a:t>
                      </a:r>
                      <a:r>
                        <a:rPr lang="hu-HU" sz="900" dirty="0">
                          <a:effectLst/>
                        </a:rPr>
                        <a:t>„</a:t>
                      </a:r>
                      <a:r>
                        <a:rPr lang="hu-HU" sz="900" dirty="0" smtClean="0">
                          <a:effectLst/>
                        </a:rPr>
                        <a:t>Bozsik </a:t>
                      </a:r>
                      <a:r>
                        <a:rPr lang="hu-HU" sz="900" dirty="0">
                          <a:effectLst/>
                        </a:rPr>
                        <a:t>program”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9. „Gondolkodj </a:t>
                      </a:r>
                      <a:r>
                        <a:rPr lang="hu-HU" sz="900" dirty="0">
                          <a:effectLst/>
                        </a:rPr>
                        <a:t>okosan</a:t>
                      </a:r>
                      <a:r>
                        <a:rPr lang="hu-HU" sz="900" dirty="0" smtClean="0">
                          <a:effectLst/>
                        </a:rPr>
                        <a:t>”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- </a:t>
                      </a:r>
                      <a:r>
                        <a:rPr lang="hu-HU" sz="900" dirty="0">
                          <a:effectLst/>
                        </a:rPr>
                        <a:t>Táblajátéko</a:t>
                      </a:r>
                      <a:r>
                        <a:rPr lang="hu-HU" sz="800" dirty="0">
                          <a:effectLst/>
                        </a:rPr>
                        <a:t>k az oktatásban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30 </a:t>
                      </a:r>
                      <a:r>
                        <a:rPr lang="hu-HU" sz="800" dirty="0">
                          <a:effectLst/>
                        </a:rPr>
                        <a:t>órás tantárgyi gazdagító programok több tantárgy integrálásával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715475"/>
                  </a:ext>
                </a:extLst>
              </a:tr>
              <a:tr h="57186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Egyéni </a:t>
                      </a:r>
                      <a:r>
                        <a:rPr lang="hu-HU" sz="800" dirty="0">
                          <a:effectLst/>
                        </a:rPr>
                        <a:t>mentorálás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Egyéni </a:t>
                      </a:r>
                      <a:r>
                        <a:rPr lang="hu-HU" sz="800" dirty="0">
                          <a:effectLst/>
                        </a:rPr>
                        <a:t>mentorálás tantárgyakból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349018"/>
                  </a:ext>
                </a:extLst>
              </a:tr>
              <a:tr h="6740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Zenei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Kamara-zene, </a:t>
                      </a: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Fúvósok</a:t>
                      </a:r>
                      <a:r>
                        <a:rPr lang="hu-HU" sz="800" dirty="0">
                          <a:effectLst/>
                        </a:rPr>
                        <a:t>, </a:t>
                      </a: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Csengettyű,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 </a:t>
                      </a:r>
                      <a:r>
                        <a:rPr lang="hu-HU" sz="800" dirty="0">
                          <a:effectLst/>
                        </a:rPr>
                        <a:t>Fúvós zenekar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1394859"/>
                  </a:ext>
                </a:extLst>
              </a:tr>
              <a:tr h="8089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 smtClean="0">
                          <a:effectLst/>
                        </a:rPr>
                        <a:t>Clubok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800" dirty="0">
                          <a:effectLst/>
                        </a:rPr>
                        <a:t>Nyelvi, Informatikai, Tehetség, Kézműves, Egészséges életmód, Vállalkozói ismeretek, Logikaszinó</a:t>
                      </a:r>
                      <a:endParaRPr lang="hu-H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41" marR="2644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4754666"/>
                  </a:ext>
                </a:extLst>
              </a:tr>
              <a:tr h="36468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Kompetencia fejlesztés a </a:t>
                      </a:r>
                      <a:r>
                        <a:rPr lang="hu-HU" sz="1000" dirty="0" smtClean="0">
                          <a:effectLst/>
                        </a:rPr>
                        <a:t>gyakorlatban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baseline="0" dirty="0" smtClean="0">
                          <a:effectLst/>
                        </a:rPr>
                        <a:t>Sarka Ferenc</a:t>
                      </a:r>
                      <a:endParaRPr lang="hu-HU" sz="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38" marR="17138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6805766"/>
                  </a:ext>
                </a:extLst>
              </a:tr>
            </a:tbl>
          </a:graphicData>
        </a:graphic>
      </p:graphicFrame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9615055" y="2504617"/>
            <a:ext cx="2542309" cy="332614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</a:t>
            </a:r>
            <a:r>
              <a:rPr lang="hu-HU" sz="2800" dirty="0" smtClean="0">
                <a:latin typeface="Book Antiqua" panose="02040602050305030304" pitchFamily="18" charset="0"/>
              </a:rPr>
              <a:t>udás</a:t>
            </a:r>
          </a:p>
          <a:p>
            <a:r>
              <a:rPr lang="hu-HU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</a:t>
            </a:r>
            <a:r>
              <a:rPr lang="hu-HU" sz="2800" dirty="0" smtClean="0">
                <a:latin typeface="Book Antiqua" panose="02040602050305030304" pitchFamily="18" charset="0"/>
              </a:rPr>
              <a:t>smeret</a:t>
            </a:r>
          </a:p>
          <a:p>
            <a:r>
              <a:rPr lang="hu-HU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</a:t>
            </a:r>
            <a:r>
              <a:rPr lang="hu-HU" sz="2800" dirty="0" smtClean="0">
                <a:latin typeface="Book Antiqua" panose="02040602050305030304" pitchFamily="18" charset="0"/>
              </a:rPr>
              <a:t>ehetség</a:t>
            </a:r>
          </a:p>
          <a:p>
            <a:r>
              <a:rPr lang="hu-HU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O</a:t>
            </a:r>
            <a:r>
              <a:rPr lang="hu-HU" sz="2800" dirty="0" smtClean="0">
                <a:latin typeface="Book Antiqua" panose="02040602050305030304" pitchFamily="18" charset="0"/>
              </a:rPr>
              <a:t>ktatás</a:t>
            </a:r>
          </a:p>
          <a:p>
            <a:r>
              <a:rPr lang="hu-HU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</a:t>
            </a:r>
            <a:r>
              <a:rPr lang="hu-HU" sz="2800" dirty="0" smtClean="0">
                <a:latin typeface="Book Antiqua" panose="02040602050305030304" pitchFamily="18" charset="0"/>
              </a:rPr>
              <a:t>ompetencia</a:t>
            </a:r>
            <a:endParaRPr lang="hu-HU" sz="2800" dirty="0">
              <a:latin typeface="Book Antiqua" panose="0204060205030503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5039" y="2403178"/>
            <a:ext cx="12283492" cy="4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39606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lő 3"/>
          <p:cNvSpPr/>
          <p:nvPr/>
        </p:nvSpPr>
        <p:spPr>
          <a:xfrm>
            <a:off x="6134583" y="173620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1914" y="1586176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hu-HU" sz="7200" dirty="0" smtClean="0">
                <a:latin typeface="Book Antiqua" panose="02040602050305030304" pitchFamily="18" charset="0"/>
              </a:rPr>
              <a:t>Esély</a:t>
            </a:r>
            <a:r>
              <a:rPr lang="hu-HU" dirty="0" smtClean="0">
                <a:latin typeface="Book Antiqua" panose="02040602050305030304" pitchFamily="18" charset="0"/>
              </a:rPr>
              <a:t>     </a:t>
            </a:r>
            <a:r>
              <a:rPr lang="hu-HU" sz="8800" dirty="0" smtClean="0">
                <a:latin typeface="Book Antiqua" panose="02040602050305030304" pitchFamily="18" charset="0"/>
              </a:rPr>
              <a:t>?</a:t>
            </a:r>
            <a:r>
              <a:rPr lang="hu-HU" dirty="0" smtClean="0">
                <a:latin typeface="Book Antiqua" panose="02040602050305030304" pitchFamily="18" charset="0"/>
              </a:rPr>
              <a:t>      </a:t>
            </a:r>
            <a:r>
              <a:rPr lang="hu-HU" sz="7200" dirty="0" smtClean="0">
                <a:latin typeface="Book Antiqua" panose="02040602050305030304" pitchFamily="18" charset="0"/>
              </a:rPr>
              <a:t>Esély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3414532"/>
            <a:ext cx="10820400" cy="28041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4400" b="1" dirty="0" smtClean="0">
                <a:latin typeface="Book Antiqua" panose="02040602050305030304" pitchFamily="18" charset="0"/>
              </a:rPr>
              <a:t>ESÉLYEGYENLŐSÉG</a:t>
            </a:r>
          </a:p>
          <a:p>
            <a:endParaRPr lang="hu-H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7882" y="568965"/>
            <a:ext cx="11356938" cy="1825096"/>
          </a:xfrm>
        </p:spPr>
        <p:txBody>
          <a:bodyPr>
            <a:normAutofit fontScale="90000"/>
          </a:bodyPr>
          <a:lstStyle/>
          <a:p>
            <a:pPr algn="r"/>
            <a:r>
              <a:rPr lang="hu-HU" sz="3600" dirty="0">
                <a:latin typeface="Bodoni MT Black" panose="02070A03080606020203" pitchFamily="18" charset="0"/>
              </a:rPr>
              <a:t>Áldott az úr! Napról napra gondoskodik rólunk a mi szabadításunk istene!</a:t>
            </a:r>
            <a:br>
              <a:rPr lang="hu-HU" sz="3600" dirty="0">
                <a:latin typeface="Bodoni MT Black" panose="02070A03080606020203" pitchFamily="18" charset="0"/>
              </a:rPr>
            </a:br>
            <a:r>
              <a:rPr lang="hu-HU" sz="3600" dirty="0">
                <a:latin typeface="Bodoni MT Black" panose="02070A03080606020203" pitchFamily="18" charset="0"/>
              </a:rPr>
              <a:t>				</a:t>
            </a:r>
            <a:r>
              <a:rPr lang="hu-HU" sz="2700" b="1" dirty="0">
                <a:latin typeface="Bodoni MT Black" panose="02070A03080606020203" pitchFamily="18" charset="0"/>
              </a:rPr>
              <a:t>(zsoltárok 68:20)</a:t>
            </a:r>
            <a:endParaRPr lang="en-US" sz="2700" b="1" dirty="0">
              <a:latin typeface="Bodoni MT Black" panose="02070A030806060202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80347" y="3203640"/>
            <a:ext cx="5944335" cy="2363441"/>
          </a:xfrm>
        </p:spPr>
        <p:txBody>
          <a:bodyPr>
            <a:normAutofit/>
          </a:bodyPr>
          <a:lstStyle/>
          <a:p>
            <a:r>
              <a:rPr lang="hu-HU" dirty="0"/>
              <a:t>„</a:t>
            </a:r>
            <a:r>
              <a:rPr lang="hu-HU" dirty="0">
                <a:latin typeface="Book Antiqua" panose="02040602050305030304" pitchFamily="18" charset="0"/>
              </a:rPr>
              <a:t>Mert Ő küld száz csodát, csak benne bízz!</a:t>
            </a:r>
          </a:p>
          <a:p>
            <a:r>
              <a:rPr lang="hu-HU" dirty="0">
                <a:latin typeface="Book Antiqua" panose="02040602050305030304" pitchFamily="18" charset="0"/>
              </a:rPr>
              <a:t>Reményünk híd, de bizton áll!</a:t>
            </a:r>
          </a:p>
          <a:p>
            <a:r>
              <a:rPr lang="hu-HU" dirty="0">
                <a:latin typeface="Book Antiqua" panose="02040602050305030304" pitchFamily="18" charset="0"/>
              </a:rPr>
              <a:t>Megélhet száz csodát, ki hinni bír!</a:t>
            </a:r>
          </a:p>
          <a:p>
            <a:r>
              <a:rPr lang="hu-HU" dirty="0">
                <a:latin typeface="Book Antiqua" panose="02040602050305030304" pitchFamily="18" charset="0"/>
              </a:rPr>
              <a:t>Merj hinni hát, és láss csodát!”</a:t>
            </a:r>
          </a:p>
          <a:p>
            <a:r>
              <a:rPr lang="hu-HU" dirty="0">
                <a:latin typeface="Book Antiqua" panose="02040602050305030304" pitchFamily="18" charset="0"/>
              </a:rPr>
              <a:t>			 (Egyiptom hercege)</a:t>
            </a:r>
          </a:p>
        </p:txBody>
      </p:sp>
    </p:spTree>
    <p:extLst>
      <p:ext uri="{BB962C8B-B14F-4D97-AF65-F5344CB8AC3E}">
        <p14:creationId xmlns:p14="http://schemas.microsoft.com/office/powerpoint/2010/main" xmlns="" val="2109601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943100" y="764373"/>
            <a:ext cx="9563100" cy="44586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Bodoni MT Black" panose="02070A03080606020203" pitchFamily="18" charset="0"/>
              </a:rPr>
              <a:t>iskolánk</a:t>
            </a:r>
            <a:endParaRPr lang="en-US" dirty="0">
              <a:latin typeface="Bodoni MT Black" panose="02070A03080606020203" pitchFamily="18" charset="0"/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9" y="1909482"/>
            <a:ext cx="6078431" cy="4296849"/>
          </a:xfrm>
        </p:spPr>
      </p:pic>
      <p:pic>
        <p:nvPicPr>
          <p:cNvPr id="3" name="Tartalom helye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230" y="1909482"/>
            <a:ext cx="5729132" cy="4296849"/>
          </a:xfrm>
        </p:spPr>
      </p:pic>
    </p:spTree>
    <p:extLst>
      <p:ext uri="{BB962C8B-B14F-4D97-AF65-F5344CB8AC3E}">
        <p14:creationId xmlns:p14="http://schemas.microsoft.com/office/powerpoint/2010/main" xmlns="" val="425901525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CA1FC10-70FF-482C-ACCB-E5317865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2" y="2374261"/>
            <a:ext cx="11996282" cy="40241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000" b="1" dirty="0">
                <a:solidFill>
                  <a:srgbClr val="C00000"/>
                </a:solidFill>
                <a:latin typeface="Bodoni MT Black" panose="02070A03080606020203" pitchFamily="18" charset="0"/>
              </a:rPr>
              <a:t>Köszönöm a figyelmet!</a:t>
            </a:r>
          </a:p>
          <a:p>
            <a:endParaRPr lang="hu-HU" dirty="0">
              <a:latin typeface="Bodoni MT Black" panose="02070A03080606020203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Áldás, Békesség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!</a:t>
            </a:r>
          </a:p>
          <a:p>
            <a:pPr marL="0" indent="0" algn="ctr">
              <a:buNone/>
            </a:pPr>
            <a:endParaRPr lang="hu-HU" dirty="0">
              <a:latin typeface="Bodoni MT Black" panose="02070A03080606020203" pitchFamily="18" charset="0"/>
            </a:endParaRPr>
          </a:p>
          <a:p>
            <a:pPr marL="0" indent="0" algn="ctr">
              <a:buNone/>
            </a:pPr>
            <a:r>
              <a:rPr lang="hu-HU" dirty="0" smtClean="0">
                <a:latin typeface="Bodoni MT Black" panose="02070A03080606020203" pitchFamily="18" charset="0"/>
              </a:rPr>
              <a:t>Dr. Sasné Venczel Ildikó</a:t>
            </a:r>
          </a:p>
          <a:p>
            <a:pPr marL="0" indent="0" algn="ctr">
              <a:buNone/>
            </a:pPr>
            <a:r>
              <a:rPr lang="hu-HU" dirty="0">
                <a:latin typeface="Bodoni MT Black" panose="02070A03080606020203" pitchFamily="18" charset="0"/>
              </a:rPr>
              <a:t>i</a:t>
            </a:r>
            <a:r>
              <a:rPr lang="hu-HU" dirty="0" smtClean="0">
                <a:latin typeface="Bodoni MT Black" panose="02070A03080606020203" pitchFamily="18" charset="0"/>
              </a:rPr>
              <a:t>gazgató</a:t>
            </a:r>
          </a:p>
          <a:p>
            <a:pPr marL="0" indent="0" algn="ctr">
              <a:buNone/>
            </a:pPr>
            <a:endParaRPr lang="hu-HU" dirty="0">
              <a:latin typeface="Bodoni MT Black" panose="02070A03080606020203" pitchFamily="18" charset="0"/>
            </a:endParaRPr>
          </a:p>
          <a:p>
            <a:pPr marL="0" indent="0" algn="ctr">
              <a:buNone/>
            </a:pPr>
            <a:r>
              <a:rPr lang="hu-HU" sz="1600" b="1" dirty="0" smtClean="0">
                <a:solidFill>
                  <a:srgbClr val="002060"/>
                </a:solidFill>
                <a:latin typeface="Bodoni MT Black" panose="02070A03080606020203" pitchFamily="18" charset="0"/>
              </a:rPr>
              <a:t>Programunk kidolgozása és megvalósítása az EFOP - 3.3.7-17-00023 számú pályázat támogatásával valósul meg.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083" y="166983"/>
            <a:ext cx="5572317" cy="20969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36" y="166983"/>
            <a:ext cx="187773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09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lő 4"/>
          <p:cNvSpPr/>
          <p:nvPr/>
        </p:nvSpPr>
        <p:spPr>
          <a:xfrm>
            <a:off x="5608320" y="1503680"/>
            <a:ext cx="914400" cy="914400"/>
          </a:xfrm>
          <a:prstGeom prst="mathEqua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6082" y="1160549"/>
            <a:ext cx="8440271" cy="160066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7200" dirty="0" smtClean="0">
                <a:latin typeface="Book Antiqua" panose="02040602050305030304" pitchFamily="18" charset="0"/>
              </a:rPr>
              <a:t>     Esély</a:t>
            </a:r>
            <a:r>
              <a:rPr lang="hu-HU" sz="4000" dirty="0" smtClean="0">
                <a:latin typeface="Book Antiqua" panose="02040602050305030304" pitchFamily="18" charset="0"/>
              </a:rPr>
              <a:t>     </a:t>
            </a:r>
            <a:r>
              <a:rPr lang="hu-HU" sz="8800" dirty="0">
                <a:latin typeface="Book Antiqua" panose="02040602050305030304" pitchFamily="18" charset="0"/>
              </a:rPr>
              <a:t>?</a:t>
            </a:r>
            <a:r>
              <a:rPr lang="hu-HU" sz="4000" dirty="0">
                <a:latin typeface="Book Antiqua" panose="02040602050305030304" pitchFamily="18" charset="0"/>
              </a:rPr>
              <a:t>      </a:t>
            </a:r>
            <a:r>
              <a:rPr lang="hu-HU" sz="7200" dirty="0">
                <a:latin typeface="Book Antiqua" panose="02040602050305030304" pitchFamily="18" charset="0"/>
              </a:rPr>
              <a:t>Esély</a:t>
            </a:r>
            <a:endParaRPr lang="en-US" sz="7200" dirty="0"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644601"/>
            <a:ext cx="9448800" cy="1217689"/>
          </a:xfrm>
        </p:spPr>
        <p:txBody>
          <a:bodyPr>
            <a:normAutofit/>
          </a:bodyPr>
          <a:lstStyle/>
          <a:p>
            <a:pPr algn="ctr"/>
            <a:endParaRPr lang="hu-HU" dirty="0">
              <a:latin typeface="Book Antiqua" panose="02040602050305030304" pitchFamily="18" charset="0"/>
            </a:endParaRPr>
          </a:p>
          <a:p>
            <a:pPr algn="ctr"/>
            <a:r>
              <a:rPr lang="hu-HU" dirty="0" smtClean="0">
                <a:latin typeface="Book Antiqua" panose="02040602050305030304" pitchFamily="18" charset="0"/>
              </a:rPr>
              <a:t>„… </a:t>
            </a:r>
            <a:r>
              <a:rPr lang="hu-HU" dirty="0">
                <a:latin typeface="Book Antiqua" panose="02040602050305030304" pitchFamily="18" charset="0"/>
              </a:rPr>
              <a:t>nem az számít minek születik valaki, hanem az, hogy mivé nő fel!”</a:t>
            </a:r>
          </a:p>
          <a:p>
            <a:pPr algn="ctr"/>
            <a:r>
              <a:rPr lang="hu-HU" dirty="0">
                <a:latin typeface="Book Antiqua" panose="02040602050305030304" pitchFamily="18" charset="0"/>
              </a:rPr>
              <a:t>						(</a:t>
            </a:r>
            <a:r>
              <a:rPr lang="hu-HU" dirty="0" err="1">
                <a:latin typeface="Book Antiqua" panose="02040602050305030304" pitchFamily="18" charset="0"/>
              </a:rPr>
              <a:t>J.K.Rowling</a:t>
            </a:r>
            <a:r>
              <a:rPr lang="hu-HU" dirty="0">
                <a:latin typeface="Book Antiqua" panose="02040602050305030304" pitchFamily="18" charset="0"/>
              </a:rPr>
              <a:t>)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9891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1BFFDA3-07A2-4B8D-A3B5-7B75F9CA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741" y="217424"/>
            <a:ext cx="4964904" cy="129302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odoni MT Black" panose="02070A03080606020203" pitchFamily="18" charset="0"/>
              </a:rPr>
              <a:t>Hol  is vagyunk ? </a:t>
            </a:r>
            <a:endParaRPr lang="hu-HU" sz="3600" dirty="0">
              <a:latin typeface="Bodoni MT Black" panose="02070A03080606020203" pitchFamily="18" charset="0"/>
            </a:endParaRP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xmlns="" id="{0A6C0EAA-30EF-4514-B0DB-6AE841EA94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2068" y="993702"/>
            <a:ext cx="9441378" cy="5864298"/>
          </a:xfrm>
        </p:spPr>
      </p:pic>
      <p:sp>
        <p:nvSpPr>
          <p:cNvPr id="3" name="Jobbra nyíl 2"/>
          <p:cNvSpPr/>
          <p:nvPr/>
        </p:nvSpPr>
        <p:spPr>
          <a:xfrm rot="1258340">
            <a:off x="5788193" y="1380576"/>
            <a:ext cx="2452191" cy="259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3252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D3C9CCC-691B-4CD9-B727-606BBD12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6" y="152573"/>
            <a:ext cx="8610600" cy="129302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odoni MT Black" panose="02070A03080606020203" pitchFamily="18" charset="0"/>
              </a:rPr>
              <a:t>A Pitypalatty - völgy</a:t>
            </a:r>
            <a:endParaRPr lang="hu-HU" sz="3600" dirty="0">
              <a:latin typeface="Bodoni MT Black" panose="02070A03080606020203" pitchFamily="18" charset="0"/>
            </a:endParaRP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xmlns="" id="{D1923646-8221-44FF-A672-CE430E761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8164" y="1188747"/>
            <a:ext cx="8277031" cy="5519745"/>
          </a:xfrm>
        </p:spPr>
      </p:pic>
    </p:spTree>
    <p:extLst>
      <p:ext uri="{BB962C8B-B14F-4D97-AF65-F5344CB8AC3E}">
        <p14:creationId xmlns:p14="http://schemas.microsoft.com/office/powerpoint/2010/main" xmlns="" val="4251814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5172ED-EA26-4396-B639-5DA64697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3" y="387855"/>
            <a:ext cx="10080812" cy="129302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odoni MT Black" panose="02070A03080606020203" pitchFamily="18" charset="0"/>
              </a:rPr>
              <a:t>iskolánk beiskolázási körzete</a:t>
            </a:r>
            <a:endParaRPr lang="hu-HU" sz="3600" dirty="0">
              <a:latin typeface="Bodoni MT Black" panose="02070A03080606020203" pitchFamily="18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044A6E86-7858-4400-942B-DB8533803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007" r="7488"/>
          <a:stretch/>
        </p:blipFill>
        <p:spPr>
          <a:xfrm>
            <a:off x="3160059" y="1465729"/>
            <a:ext cx="7457829" cy="5389050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53229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037BDC2-002E-4D8E-A597-A5C05554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6" y="360962"/>
            <a:ext cx="11846858" cy="1293028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Bodoni MT Black" panose="02070A03080606020203" pitchFamily="18" charset="0"/>
              </a:rPr>
              <a:t>Települések ahol a gyerekeink élnek</a:t>
            </a:r>
            <a:endParaRPr lang="hu-HU" sz="3600" dirty="0">
              <a:latin typeface="Bodoni MT Black" panose="02070A03080606020203" pitchFamily="18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xmlns="" id="{55309060-DF7F-4433-9068-C35E4B49E2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1235" y="2194559"/>
            <a:ext cx="3022426" cy="4024313"/>
          </a:xfr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7B89879A-6B62-4923-ACDD-C7DB6CF816CF}"/>
              </a:ext>
            </a:extLst>
          </p:cNvPr>
          <p:cNvSpPr txBox="1"/>
          <p:nvPr/>
        </p:nvSpPr>
        <p:spPr>
          <a:xfrm>
            <a:off x="281235" y="6356030"/>
            <a:ext cx="302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Varbó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8DCDDFDC-BC53-49A6-BFEC-2067390C375A}"/>
              </a:ext>
            </a:extLst>
          </p:cNvPr>
          <p:cNvSpPr txBox="1"/>
          <p:nvPr/>
        </p:nvSpPr>
        <p:spPr>
          <a:xfrm>
            <a:off x="4178474" y="6356030"/>
            <a:ext cx="3022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Parasznya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xmlns="" id="{87D67434-C55D-469F-8C7D-8DC4D4A0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7" y="2194559"/>
            <a:ext cx="4307633" cy="4024313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83BF8768-B68C-4851-9451-F69181740B78}"/>
              </a:ext>
            </a:extLst>
          </p:cNvPr>
          <p:cNvSpPr txBox="1"/>
          <p:nvPr/>
        </p:nvSpPr>
        <p:spPr>
          <a:xfrm>
            <a:off x="7532914" y="6356030"/>
            <a:ext cx="501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Kondó</a:t>
            </a:r>
          </a:p>
        </p:txBody>
      </p:sp>
      <p:pic>
        <p:nvPicPr>
          <p:cNvPr id="19" name="Tartalom helye 18">
            <a:extLst>
              <a:ext uri="{FF2B5EF4-FFF2-40B4-BE49-F238E27FC236}">
                <a16:creationId xmlns:a16="http://schemas.microsoft.com/office/drawing/2014/main" xmlns="" id="{A906F176-34CF-48A1-8CF4-8AED7A8FB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303661" y="2194559"/>
            <a:ext cx="4580706" cy="4024313"/>
          </a:xfrm>
        </p:spPr>
      </p:pic>
    </p:spTree>
    <p:extLst>
      <p:ext uri="{BB962C8B-B14F-4D97-AF65-F5344CB8AC3E}">
        <p14:creationId xmlns:p14="http://schemas.microsoft.com/office/powerpoint/2010/main" xmlns="" val="26620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artalom helye 12">
            <a:extLst>
              <a:ext uri="{FF2B5EF4-FFF2-40B4-BE49-F238E27FC236}">
                <a16:creationId xmlns:a16="http://schemas.microsoft.com/office/drawing/2014/main" xmlns="" id="{E204A0C1-2908-4E40-A053-95D581781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7795" y="2066508"/>
            <a:ext cx="2904205" cy="4342737"/>
          </a:xfrm>
        </p:spPr>
      </p:pic>
      <p:pic>
        <p:nvPicPr>
          <p:cNvPr id="10" name="Tartalom helye 9">
            <a:extLst>
              <a:ext uri="{FF2B5EF4-FFF2-40B4-BE49-F238E27FC236}">
                <a16:creationId xmlns:a16="http://schemas.microsoft.com/office/drawing/2014/main" xmlns="" id="{B3D934F8-8263-4DA8-9580-9B27B8BA52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2057401"/>
            <a:ext cx="3257052" cy="4342737"/>
          </a:xfr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9E9A8887-855F-427B-84D2-84800FA3270D}"/>
              </a:ext>
            </a:extLst>
          </p:cNvPr>
          <p:cNvSpPr txBox="1"/>
          <p:nvPr/>
        </p:nvSpPr>
        <p:spPr>
          <a:xfrm>
            <a:off x="0" y="6400138"/>
            <a:ext cx="325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Radostyán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08C18E75-9B37-460F-8C07-93070DABFCDE}"/>
              </a:ext>
            </a:extLst>
          </p:cNvPr>
          <p:cNvSpPr txBox="1"/>
          <p:nvPr/>
        </p:nvSpPr>
        <p:spPr>
          <a:xfrm>
            <a:off x="9287794" y="6391805"/>
            <a:ext cx="28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Sajókápolna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73E67B89-BAED-4B8C-91E5-6E6066016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052" y="2638312"/>
            <a:ext cx="6030742" cy="3729044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8AFC1801-C96E-46C2-8D48-91E4EE648C8D}"/>
              </a:ext>
            </a:extLst>
          </p:cNvPr>
          <p:cNvSpPr txBox="1"/>
          <p:nvPr/>
        </p:nvSpPr>
        <p:spPr>
          <a:xfrm>
            <a:off x="3954265" y="6367356"/>
            <a:ext cx="46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Sajólászlófalva</a:t>
            </a:r>
          </a:p>
        </p:txBody>
      </p:sp>
    </p:spTree>
    <p:extLst>
      <p:ext uri="{BB962C8B-B14F-4D97-AF65-F5344CB8AC3E}">
        <p14:creationId xmlns:p14="http://schemas.microsoft.com/office/powerpoint/2010/main" xmlns="" val="281314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660860" y="1072341"/>
            <a:ext cx="10845340" cy="985059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>
                <a:latin typeface="Book Antiqua" panose="02040602050305030304" pitchFamily="18" charset="0"/>
              </a:rPr>
              <a:t>kettes-akna			   Adrián-telep		</a:t>
            </a:r>
            <a:endParaRPr lang="hu-HU" sz="3200" dirty="0">
              <a:latin typeface="Book Antiqua" panose="02040602050305030304" pitchFamily="18" charset="0"/>
            </a:endParaRPr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007" y="2428081"/>
            <a:ext cx="5334000" cy="3556000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905" y="2428081"/>
            <a:ext cx="5058295" cy="3556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334871" y="244460"/>
            <a:ext cx="61318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Bodoni MT Black" panose="02070A03080606020203" pitchFamily="18" charset="0"/>
              </a:rPr>
              <a:t>A múlt, amit örököltünk</a:t>
            </a:r>
            <a:endParaRPr lang="hu-HU" sz="3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5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zcsík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1951</TotalTime>
  <Words>801</Words>
  <Application>Microsoft Office PowerPoint</Application>
  <PresentationFormat>Egyéni</PresentationFormat>
  <Paragraphs>335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Kondenzcsík</vt:lpstr>
      <vt:lpstr>1. dia</vt:lpstr>
      <vt:lpstr>iskolánk</vt:lpstr>
      <vt:lpstr>     Esély     ?      Esély</vt:lpstr>
      <vt:lpstr>Hol  is vagyunk ? </vt:lpstr>
      <vt:lpstr>A Pitypalatty - völgy</vt:lpstr>
      <vt:lpstr>iskolánk beiskolázási körzete</vt:lpstr>
      <vt:lpstr>Települések ahol a gyerekeink élnek</vt:lpstr>
      <vt:lpstr>8. dia</vt:lpstr>
      <vt:lpstr>kettes-akna      Adrián-telep  </vt:lpstr>
      <vt:lpstr>Baross-akna</vt:lpstr>
      <vt:lpstr>Egy villanásnyi statisztika </vt:lpstr>
      <vt:lpstr>      Múlt – jelen – jövő    Általános iskola</vt:lpstr>
      <vt:lpstr>     Múlt – jelen – jövő   művészeti tagozat: zene, tánc és képzőművészet</vt:lpstr>
      <vt:lpstr>Azonos esélyekkel  a Pitypalatty-völgyből - EFOP 3.3.7.17.  „Tehetségesnek tartjuk azokat a gyerekeket, akik átlagot meghaladó általános és speciális képességekkel rendelkeznek, kreatívak, feladat iránt elkötelezettek és rendelkeznek motivációs adottságokkal.” (2018) </vt:lpstr>
      <vt:lpstr>Továbbtanulási és LEMORZSOLÓDÁSI MUTATÓINK</vt:lpstr>
      <vt:lpstr>MI A MI titkunk?</vt:lpstr>
      <vt:lpstr>     a    „t i t o k” : Tehetségprogramunk </vt:lpstr>
      <vt:lpstr>Esély     ?      Esély</vt:lpstr>
      <vt:lpstr>Áldott az úr! Napról napra gondoskodik rólunk a mi szabadításunk istene!     (zsoltárok 68:20)</vt:lpstr>
      <vt:lpstr>20.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Azonos esélyekkel  a Pitypalatty-völgyből</dc:title>
  <dc:creator>Levente</dc:creator>
  <cp:lastModifiedBy>Felhasználó</cp:lastModifiedBy>
  <cp:revision>175</cp:revision>
  <dcterms:created xsi:type="dcterms:W3CDTF">2018-11-15T07:20:46Z</dcterms:created>
  <dcterms:modified xsi:type="dcterms:W3CDTF">2019-11-08T07:25:30Z</dcterms:modified>
</cp:coreProperties>
</file>