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3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Közepesen sötét stílus 3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Közepesen sötét stílus 3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E2F7-6A6C-46A7-9598-CB501F81DA6B}" type="datetimeFigureOut">
              <a:rPr lang="hu-HU" smtClean="0"/>
              <a:pPr/>
              <a:t>2019.11.04.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CB94-A6B3-47E3-8702-AB5F87E9B2A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Tanulásmódszertan, személyiségfejlesztés és önismereti program az iskolában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Dr. Mező Ferenc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ferenc.mezo1@</a:t>
            </a:r>
            <a:r>
              <a:rPr lang="hu-HU" dirty="0" err="1" smtClean="0">
                <a:solidFill>
                  <a:schemeClr val="tx1"/>
                </a:solidFill>
              </a:rPr>
              <a:t>gmail.com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+36-30-656 1 565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5364" name="Picture 4" descr="Képtalálat a következőre: „pitypalatty-völgyi református körzeti általános iskola és alapfokú művészeti iskol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2271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1340768"/>
          <a:ext cx="9144000" cy="55172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/>
                <a:gridCol w="4572000"/>
              </a:tblGrid>
              <a:tr h="53969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Miért van szükség…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Azért, mert…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</a:tr>
              <a:tr h="1650178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…tanulás módszertani fejlesztésre?</a:t>
                      </a:r>
                      <a:endParaRPr lang="hu-H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…spontán módon nem, vagy csak későbbi</a:t>
                      </a:r>
                      <a:r>
                        <a:rPr lang="hu-HU" sz="2000" baseline="0" dirty="0" smtClean="0"/>
                        <a:t> életkorban alakulnak ki hatékony (értsd: időtakarékos, értő- és produktív tanulást biztosító) tanulási módszerek. </a:t>
                      </a:r>
                      <a:endParaRPr lang="hu-HU" sz="2000" dirty="0">
                        <a:latin typeface="+mn-lt"/>
                      </a:endParaRPr>
                    </a:p>
                  </a:txBody>
                  <a:tcPr/>
                </a:tc>
              </a:tr>
              <a:tr h="1650178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…személyiségfejlesztésre?</a:t>
                      </a:r>
                      <a:endParaRPr lang="hu-H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…a spontán fejlődésbe  olykor szükség lehet tervszerűen beavatkozni</a:t>
                      </a:r>
                      <a:r>
                        <a:rPr lang="hu-HU" sz="2000" baseline="0" dirty="0" smtClean="0"/>
                        <a:t>. Példa: szorongás, agresszivitás kezelése, fejlődési </a:t>
                      </a:r>
                      <a:r>
                        <a:rPr lang="hu-HU" sz="2000" baseline="0" dirty="0" err="1" smtClean="0"/>
                        <a:t>diszszinkrónia</a:t>
                      </a:r>
                      <a:r>
                        <a:rPr lang="hu-HU" sz="2000" baseline="0" dirty="0" smtClean="0"/>
                        <a:t> kezelése.</a:t>
                      </a:r>
                      <a:endParaRPr lang="hu-HU" sz="2000" dirty="0">
                        <a:latin typeface="+mn-lt"/>
                      </a:endParaRPr>
                    </a:p>
                  </a:txBody>
                  <a:tcPr/>
                </a:tc>
              </a:tr>
              <a:tr h="1677177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…önismereti programra?</a:t>
                      </a:r>
                      <a:endParaRPr lang="hu-H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…az önismeret az alapja a</a:t>
                      </a:r>
                      <a:r>
                        <a:rPr lang="hu-HU" sz="2000" baseline="0" dirty="0" smtClean="0"/>
                        <a:t> pszichés jól létnek, az önmagunkkal szembeni elvárások és igények kialakításának, a társas alkalmazkodásnak, a hétköznapi hatékonyságnak</a:t>
                      </a:r>
                      <a:endParaRPr lang="hu-H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Kapcsolódó k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1340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0"/>
          <a:ext cx="9144000" cy="30689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227294"/>
                <a:gridCol w="5916706"/>
              </a:tblGrid>
              <a:tr h="920688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Hogyan valósul</a:t>
                      </a:r>
                      <a:r>
                        <a:rPr lang="hu-HU" sz="2400" baseline="0" dirty="0" smtClean="0"/>
                        <a:t> meg az iskolában</a:t>
                      </a:r>
                      <a:r>
                        <a:rPr lang="hu-HU" sz="2400" dirty="0" smtClean="0"/>
                        <a:t>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Például…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</a:tr>
              <a:tr h="2148272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…a tanulás módszertani fejlesztés?</a:t>
                      </a:r>
                      <a:endParaRPr lang="hu-H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Tréning</a:t>
                      </a:r>
                      <a:r>
                        <a:rPr lang="hu-HU" sz="2000" baseline="0" dirty="0" smtClean="0"/>
                        <a:t> diákoknak</a:t>
                      </a:r>
                    </a:p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hu-HU" sz="2000" baseline="0" dirty="0" smtClean="0"/>
                        <a:t> Tréning pedagógusoknak</a:t>
                      </a:r>
                      <a:endParaRPr lang="hu-HU" sz="2000" dirty="0" smtClean="0"/>
                    </a:p>
                    <a:p>
                      <a:pPr marL="90488" indent="-90488">
                        <a:buFont typeface="Arial" pitchFamily="34" charset="0"/>
                        <a:buChar char="•"/>
                      </a:pPr>
                      <a:r>
                        <a:rPr lang="hu-HU" sz="2000" dirty="0" smtClean="0"/>
                        <a:t>Tanulás módszertani útmutató </a:t>
                      </a:r>
                      <a:r>
                        <a:rPr lang="hu-HU" sz="2000" dirty="0" smtClean="0"/>
                        <a:t>–</a:t>
                      </a:r>
                      <a:r>
                        <a:rPr lang="hu-HU" sz="2000" dirty="0" smtClean="0"/>
                        <a:t> Tanulók számára</a:t>
                      </a:r>
                    </a:p>
                    <a:p>
                      <a:pPr marL="90488" marR="0" indent="-904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hu-HU" sz="2000" dirty="0" smtClean="0"/>
                        <a:t>Tanulás módszertani útmutató – Osztályfőnökök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dirty="0" smtClean="0"/>
                        <a:t> számára</a:t>
                      </a:r>
                    </a:p>
                    <a:p>
                      <a:endParaRPr lang="hu-HU" sz="2000" i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 descr="F:\2019\PUBLIKÁCIÓ_2019\SZERKESZTÉS ALATT 2019\OxIPOtanulasistílusok_JÓ.jpg"/>
          <p:cNvPicPr/>
          <p:nvPr/>
        </p:nvPicPr>
        <p:blipFill>
          <a:blip r:embed="rId2" cstate="print"/>
          <a:srcRect r="3427" b="68405"/>
          <a:stretch>
            <a:fillRect/>
          </a:stretch>
        </p:blipFill>
        <p:spPr bwMode="auto">
          <a:xfrm rot="20909687">
            <a:off x="4713856" y="3946578"/>
            <a:ext cx="3928956" cy="181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Képtalálat a következőre: „oxipo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0405">
            <a:off x="364282" y="3992771"/>
            <a:ext cx="3551573" cy="186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227294"/>
                <a:gridCol w="5916706"/>
              </a:tblGrid>
              <a:tr h="95941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Hogyan valósul</a:t>
                      </a:r>
                      <a:r>
                        <a:rPr lang="hu-HU" sz="2400" baseline="0" dirty="0" smtClean="0"/>
                        <a:t> meg az iskolában</a:t>
                      </a:r>
                      <a:r>
                        <a:rPr lang="hu-HU" sz="2400" dirty="0" smtClean="0"/>
                        <a:t>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Például…</a:t>
                      </a:r>
                      <a:endParaRPr lang="hu-HU" sz="2400" dirty="0">
                        <a:latin typeface="+mn-lt"/>
                      </a:endParaRPr>
                    </a:p>
                  </a:txBody>
                  <a:tcPr/>
                </a:tc>
              </a:tr>
              <a:tr h="5898590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…a személyiség- és önismeret fejlesztése?</a:t>
                      </a:r>
                      <a:endParaRPr lang="hu-H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u-HU" sz="1800" dirty="0" smtClean="0"/>
                        <a:t>…m</a:t>
                      </a:r>
                      <a:r>
                        <a:rPr lang="hu-HU" sz="1800" b="0" dirty="0" smtClean="0"/>
                        <a:t>ódszertani útmutatók, tananyagok összeállítása a következő témákban: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hu-HU" sz="1800" b="0" dirty="0" smtClean="0"/>
                        <a:t>Az élménypedagógia, mint módszer alkalmazásának lehetőségei az általános iskolában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Személyiségfejlesztés, önismeret fejlesztésének lehetőségei az iskolában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Tananyagfejlesztés hátrányos helyzetű tanulók számára 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Az alulteljesítés hátterében álló tanulási zavarok kezelésének lehetőségei a tehetség kibontakoztatása érdekében (módszertani útmutató)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Az élménypedagógia,  mint módszer alkalmazásának lehetőségei az általános iskolában</a:t>
                      </a:r>
                    </a:p>
                    <a:p>
                      <a:pPr marL="179388" lvl="0" indent="-179388"/>
                      <a:endParaRPr lang="hu-HU" sz="1800" dirty="0" smtClean="0"/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Mentálhigiéné az iskolában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Konfliktuskezelési technikák gyermekeknek, pedagógusoknak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Művészetterápia alkalmazása az iskolai oktatásban</a:t>
                      </a:r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endParaRPr lang="hu-HU" sz="1800" dirty="0" smtClean="0"/>
                    </a:p>
                    <a:p>
                      <a:pPr marL="179388" lvl="0" indent="-179388">
                        <a:buFont typeface="Arial" pitchFamily="34" charset="0"/>
                        <a:buChar char="•"/>
                      </a:pPr>
                      <a:r>
                        <a:rPr lang="hu-HU" sz="1800" dirty="0" smtClean="0"/>
                        <a:t>Programok</a:t>
                      </a:r>
                    </a:p>
                    <a:p>
                      <a:pPr marL="179388" lvl="0" indent="-179388">
                        <a:buFont typeface="Arial" pitchFamily="34" charset="0"/>
                        <a:buNone/>
                      </a:pPr>
                      <a:endParaRPr lang="hu-HU" sz="1800" dirty="0" smtClean="0"/>
                    </a:p>
                    <a:p>
                      <a:endParaRPr lang="hu-HU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Nagyító, Az Emberi, Fej, Arcok, Pszicholó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2880320" cy="1440160"/>
          </a:xfrm>
          <a:prstGeom prst="rect">
            <a:avLst/>
          </a:prstGeom>
          <a:noFill/>
        </p:spPr>
      </p:pic>
      <p:pic>
        <p:nvPicPr>
          <p:cNvPr id="8" name="Picture 2" descr="Fiúk, Gyerekek, Gyermekek, Boldog, Ülés, Testvére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796" y="3789040"/>
            <a:ext cx="2880320" cy="1920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Virág Rét, Wildflowers, Rét, Tavaszi, Zöld, Fehér"/>
          <p:cNvPicPr>
            <a:picLocks noChangeAspect="1" noChangeArrowheads="1"/>
          </p:cNvPicPr>
          <p:nvPr/>
        </p:nvPicPr>
        <p:blipFill>
          <a:blip r:embed="rId2" cstate="print"/>
          <a:srcRect t="5753"/>
          <a:stretch>
            <a:fillRect/>
          </a:stretch>
        </p:blipFill>
        <p:spPr bwMode="auto">
          <a:xfrm>
            <a:off x="0" y="2348880"/>
            <a:ext cx="9144000" cy="4509120"/>
          </a:xfrm>
          <a:prstGeom prst="rect">
            <a:avLst/>
          </a:prstGeom>
          <a:noFill/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Köszönöm a figyelmet!</a:t>
            </a: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827584" y="1412776"/>
            <a:ext cx="7416824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Mező Ferenc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ferenc.mezo1@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gmail.com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+36-30-656 1 565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240</Words>
  <Application>Microsoft Office PowerPoint</Application>
  <PresentationFormat>Diavetítés a képernyőre (4:3 oldalarány)</PresentationFormat>
  <Paragraphs>39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Tanulásmódszertan, személyiségfejlesztés és önismereti program az iskolában</vt:lpstr>
      <vt:lpstr>2. dia</vt:lpstr>
      <vt:lpstr>3. dia</vt:lpstr>
      <vt:lpstr>4. dia</vt:lpstr>
      <vt:lpstr>5. dia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Tanulásmódszertan, személyiségfejlesztés és önismereti program az iskolában</dc:title>
  <dc:creator>mezof</dc:creator>
  <cp:lastModifiedBy>mezof</cp:lastModifiedBy>
  <cp:revision>21</cp:revision>
  <dcterms:created xsi:type="dcterms:W3CDTF">2019-09-29T14:22:24Z</dcterms:created>
  <dcterms:modified xsi:type="dcterms:W3CDTF">2019-11-04T21:51:15Z</dcterms:modified>
</cp:coreProperties>
</file>