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59" r:id="rId4"/>
    <p:sldId id="264" r:id="rId5"/>
    <p:sldId id="260" r:id="rId6"/>
    <p:sldId id="262" r:id="rId7"/>
    <p:sldId id="265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9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3A7EE-BFB6-4A54-87EB-8867D0A8647C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D9BB1-686F-4E4E-A619-458149E484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03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9BB1-686F-4E4E-A619-458149E484F7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173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B9B9-4458-414A-B849-396803557A1E}" type="datetimeFigureOut">
              <a:rPr lang="hu-HU" smtClean="0"/>
              <a:pPr/>
              <a:t>2019.11.03.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D1FB-6CE3-46A5-978D-EAE3F91B9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éptalálat a következőre: „MŰVÉSZETTERÁPIA”"/>
          <p:cNvPicPr>
            <a:picLocks noChangeAspect="1" noChangeArrowheads="1"/>
          </p:cNvPicPr>
          <p:nvPr/>
        </p:nvPicPr>
        <p:blipFill>
          <a:blip r:embed="rId2" cstate="print"/>
          <a:srcRect r="16183"/>
          <a:stretch>
            <a:fillRect/>
          </a:stretch>
        </p:blipFill>
        <p:spPr bwMode="auto">
          <a:xfrm>
            <a:off x="2987824" y="1484784"/>
            <a:ext cx="6156176" cy="537321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800" b="1" dirty="0" smtClean="0">
                <a:solidFill>
                  <a:srgbClr val="C00000"/>
                </a:solidFill>
              </a:rPr>
              <a:t>MŰVÉSZETTERÁPIA</a:t>
            </a:r>
            <a:br>
              <a:rPr lang="hu-HU" sz="3800" b="1" dirty="0" smtClean="0">
                <a:solidFill>
                  <a:srgbClr val="C00000"/>
                </a:solidFill>
              </a:rPr>
            </a:br>
            <a:r>
              <a:rPr lang="hu-HU" sz="3800" b="1" dirty="0" smtClean="0">
                <a:solidFill>
                  <a:srgbClr val="C00000"/>
                </a:solidFill>
              </a:rPr>
              <a:t>FEJLESZTÉS, NEVELÉS A MŰVÉSZETEK ÁLTAL</a:t>
            </a:r>
            <a:endParaRPr lang="hu-HU" sz="3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683" t="18133" r="27638" b="7090"/>
          <a:stretch>
            <a:fillRect/>
          </a:stretch>
        </p:blipFill>
        <p:spPr bwMode="auto">
          <a:xfrm>
            <a:off x="2987824" y="1484784"/>
            <a:ext cx="280831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Képtalálat a következőre: „MŰVÉSZETTERÁPIA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3059832" cy="5373216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6012160" y="5877272"/>
            <a:ext cx="2808312" cy="936104"/>
          </a:xfrm>
          <a:prstGeom prst="rect">
            <a:avLst/>
          </a:prstGeom>
          <a:solidFill>
            <a:srgbClr val="ED7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b="1" dirty="0" smtClean="0">
                <a:solidFill>
                  <a:srgbClr val="C00000"/>
                </a:solidFill>
              </a:rPr>
              <a:t>PARASZNYA </a:t>
            </a:r>
          </a:p>
          <a:p>
            <a:pPr algn="ctr"/>
            <a:r>
              <a:rPr lang="hu-HU" sz="1300" dirty="0" smtClean="0">
                <a:solidFill>
                  <a:srgbClr val="C00000"/>
                </a:solidFill>
              </a:rPr>
              <a:t>2019.11.08.</a:t>
            </a:r>
          </a:p>
          <a:p>
            <a:pPr algn="ctr"/>
            <a:r>
              <a:rPr lang="hu-HU" sz="1300" dirty="0" smtClean="0">
                <a:solidFill>
                  <a:srgbClr val="C00000"/>
                </a:solidFill>
              </a:rPr>
              <a:t>KORMOS DÉNES</a:t>
            </a:r>
          </a:p>
          <a:p>
            <a:pPr algn="ctr"/>
            <a:r>
              <a:rPr lang="hu-HU" sz="1300" dirty="0" err="1" smtClean="0">
                <a:solidFill>
                  <a:srgbClr val="C00000"/>
                </a:solidFill>
              </a:rPr>
              <a:t>kormosnet</a:t>
            </a:r>
            <a:r>
              <a:rPr lang="hu-HU" sz="1300" dirty="0" smtClean="0">
                <a:solidFill>
                  <a:srgbClr val="C00000"/>
                </a:solidFill>
              </a:rPr>
              <a:t>@</a:t>
            </a:r>
            <a:r>
              <a:rPr lang="hu-HU" sz="1300" dirty="0" err="1" smtClean="0">
                <a:solidFill>
                  <a:srgbClr val="C00000"/>
                </a:solidFill>
              </a:rPr>
              <a:t>gmail.com</a:t>
            </a:r>
            <a:endParaRPr lang="hu-HU" sz="1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művészetterápia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47402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86551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sz="3000" dirty="0"/>
              <a:t>A művészetterápia célja a művészet eszközeivel hozzásegíteni a gyermeket az élmény- és probléma feldolgozáshoz, ezen keresztül személyisége épüléséhez és képességei </a:t>
            </a:r>
            <a:r>
              <a:rPr lang="hu-HU" sz="3000" dirty="0" smtClean="0"/>
              <a:t>fejlődéséhez.</a:t>
            </a:r>
          </a:p>
          <a:p>
            <a:pPr algn="ctr">
              <a:buNone/>
            </a:pPr>
            <a:r>
              <a:rPr lang="hu-HU" sz="3000" dirty="0"/>
              <a:t>	</a:t>
            </a:r>
            <a:r>
              <a:rPr lang="hu-HU" sz="3000" dirty="0" smtClean="0"/>
              <a:t>							</a:t>
            </a:r>
            <a:r>
              <a:rPr lang="hu-HU" sz="2200" dirty="0" smtClean="0"/>
              <a:t>(</a:t>
            </a:r>
            <a:r>
              <a:rPr lang="hu-HU" sz="2200" i="1" dirty="0" smtClean="0"/>
              <a:t>Tamás Katalin</a:t>
            </a:r>
            <a:r>
              <a:rPr lang="hu-HU" sz="2200" i="1" dirty="0"/>
              <a:t>)</a:t>
            </a:r>
            <a:endParaRPr lang="hu-HU" sz="2200" i="1" dirty="0" smtClean="0"/>
          </a:p>
          <a:p>
            <a:pPr algn="ctr">
              <a:buNone/>
            </a:pPr>
            <a:endParaRPr lang="hu-HU" i="1" dirty="0" smtClean="0"/>
          </a:p>
          <a:p>
            <a:pPr algn="ctr">
              <a:buNone/>
            </a:pPr>
            <a:endParaRPr lang="hu-HU" i="1" dirty="0" smtClean="0"/>
          </a:p>
          <a:p>
            <a:pPr algn="ctr">
              <a:buNone/>
            </a:pPr>
            <a:endParaRPr lang="hu-HU" i="1" dirty="0" smtClean="0"/>
          </a:p>
          <a:p>
            <a:pPr algn="ctr">
              <a:buNone/>
            </a:pPr>
            <a:endParaRPr lang="hu-HU" i="1" dirty="0" smtClean="0"/>
          </a:p>
          <a:p>
            <a:pPr algn="ctr">
              <a:buNone/>
            </a:pPr>
            <a:endParaRPr lang="hu-HU" i="1" dirty="0" smtClean="0"/>
          </a:p>
          <a:p>
            <a:pPr algn="ctr">
              <a:buNone/>
            </a:pPr>
            <a:endParaRPr lang="hu-HU" sz="2600" dirty="0" smtClean="0"/>
          </a:p>
          <a:p>
            <a:pPr algn="ctr">
              <a:buNone/>
            </a:pPr>
            <a:endParaRPr lang="hu-HU" sz="2600" dirty="0" smtClean="0"/>
          </a:p>
          <a:p>
            <a:pPr algn="ctr">
              <a:buNone/>
            </a:pPr>
            <a:endParaRPr lang="hu-HU" sz="2600" dirty="0" smtClean="0"/>
          </a:p>
          <a:p>
            <a:pPr algn="ctr">
              <a:buNone/>
            </a:pPr>
            <a:r>
              <a:rPr lang="hu-HU" sz="2600" dirty="0" smtClean="0"/>
              <a:t>ESÉLYJAVÍTÁS-HÁTRÁNYKOMPENZÁCIÓ-TEHETSÉGGONDOZÁS</a:t>
            </a:r>
          </a:p>
          <a:p>
            <a:pPr algn="ctr">
              <a:buNone/>
            </a:pPr>
            <a:endParaRPr lang="hu-HU" sz="2600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100" name="Picture 4" descr="Kapcsolódó k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473050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éptalálat a következőre: „MŰVÉSZETTERÁPIA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Lekerekített téglalap 16"/>
          <p:cNvSpPr/>
          <p:nvPr/>
        </p:nvSpPr>
        <p:spPr>
          <a:xfrm>
            <a:off x="6228184" y="1988840"/>
            <a:ext cx="2771800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sz="1600" dirty="0" smtClean="0"/>
              <a:t>művészet a központban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esztétikum tehetség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versenyhelyzet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művészeti kontextus</a:t>
            </a:r>
          </a:p>
          <a:p>
            <a:pPr algn="ctr"/>
            <a:endParaRPr lang="hu-HU" sz="1600" dirty="0" smtClean="0"/>
          </a:p>
          <a:p>
            <a:pPr algn="ctr"/>
            <a:endParaRPr lang="hu-HU" sz="1600" dirty="0" smtClean="0"/>
          </a:p>
        </p:txBody>
      </p:sp>
      <p:sp>
        <p:nvSpPr>
          <p:cNvPr id="16" name="Lekerekített téglalap 15"/>
          <p:cNvSpPr/>
          <p:nvPr/>
        </p:nvSpPr>
        <p:spPr>
          <a:xfrm>
            <a:off x="3059832" y="2060848"/>
            <a:ext cx="3024336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a művészet eszköz és nem cél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problémamegoldás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szocializáció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személyes és művészeti kontextus együtt</a:t>
            </a:r>
            <a:endParaRPr lang="hu-HU" sz="16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179512" y="2060848"/>
            <a:ext cx="2736304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sz="1600" dirty="0" smtClean="0"/>
              <a:t>személy a központban 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a folyamat és a jelentés a fontos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védőtér</a:t>
            </a:r>
          </a:p>
          <a:p>
            <a:pPr algn="ctr"/>
            <a:endParaRPr lang="hu-HU" sz="1600" dirty="0" smtClean="0"/>
          </a:p>
          <a:p>
            <a:pPr algn="ctr"/>
            <a:r>
              <a:rPr lang="hu-HU" sz="1600" dirty="0"/>
              <a:t>s</a:t>
            </a:r>
            <a:r>
              <a:rPr lang="hu-HU" sz="1600" dirty="0" smtClean="0"/>
              <a:t>zemélyes kontextus</a:t>
            </a:r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95536" y="2204864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smtClean="0">
                <a:solidFill>
                  <a:srgbClr val="FFC000"/>
                </a:solidFill>
              </a:rPr>
              <a:t>MŰVÉSZETTERÁPIA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987824" y="1916832"/>
            <a:ext cx="3308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hu-HU" dirty="0" smtClean="0">
              <a:solidFill>
                <a:srgbClr val="C00000"/>
              </a:solidFill>
            </a:endParaRPr>
          </a:p>
          <a:p>
            <a:pPr lvl="0" algn="ctr"/>
            <a:r>
              <a:rPr lang="hu-HU" b="1" dirty="0" smtClean="0">
                <a:solidFill>
                  <a:srgbClr val="FFC000"/>
                </a:solidFill>
              </a:rPr>
              <a:t>NEVELÉS </a:t>
            </a:r>
            <a:r>
              <a:rPr lang="hu-HU" b="1" dirty="0">
                <a:solidFill>
                  <a:srgbClr val="FFC000"/>
                </a:solidFill>
              </a:rPr>
              <a:t>A MŰVÉSZET ÁLTAL</a:t>
            </a:r>
          </a:p>
          <a:p>
            <a:pPr lvl="0" algn="ctr"/>
            <a:r>
              <a:rPr lang="hu-HU" b="1" dirty="0">
                <a:solidFill>
                  <a:srgbClr val="FFC000"/>
                </a:solidFill>
              </a:rPr>
              <a:t>„ művészettel nevelés „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652120" y="1916832"/>
            <a:ext cx="4009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hu-HU" dirty="0" smtClean="0">
              <a:solidFill>
                <a:srgbClr val="C00000"/>
              </a:solidFill>
            </a:endParaRPr>
          </a:p>
          <a:p>
            <a:pPr lvl="0" algn="ctr"/>
            <a:r>
              <a:rPr lang="hu-HU" b="1" dirty="0" smtClean="0">
                <a:solidFill>
                  <a:srgbClr val="FFC000"/>
                </a:solidFill>
              </a:rPr>
              <a:t>MŰVÉSZETRE NEVELÉS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69863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"művészettel nevelés" társfogalma Trencsényi (2000)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Ellipszis 3"/>
          <p:cNvSpPr/>
          <p:nvPr/>
        </p:nvSpPr>
        <p:spPr>
          <a:xfrm>
            <a:off x="971600" y="404664"/>
            <a:ext cx="7200800" cy="37444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Lekerekített téglalap 1"/>
          <p:cNvSpPr/>
          <p:nvPr/>
        </p:nvSpPr>
        <p:spPr>
          <a:xfrm>
            <a:off x="1403648" y="1196752"/>
            <a:ext cx="3096344" cy="20882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Aktív (cselekvő résztvevő) művészetterápia</a:t>
            </a:r>
            <a:endParaRPr lang="hu-H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3" name="Lekerekített téglalap 2"/>
          <p:cNvSpPr/>
          <p:nvPr/>
        </p:nvSpPr>
        <p:spPr>
          <a:xfrm>
            <a:off x="4644008" y="1196752"/>
            <a:ext cx="3096344" cy="20882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Befogadó (receptív, élményfeldolgozó) művészetterápia</a:t>
            </a:r>
            <a:endParaRPr lang="hu-H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8" name="Felfelé nyíl feliratnak 7"/>
          <p:cNvSpPr/>
          <p:nvPr/>
        </p:nvSpPr>
        <p:spPr>
          <a:xfrm>
            <a:off x="1043608" y="4005064"/>
            <a:ext cx="3384376" cy="1728192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u-HU" sz="16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Alkotásközpontú</a:t>
            </a:r>
            <a:r>
              <a:rPr lang="hu-HU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16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művészetterápia</a:t>
            </a:r>
            <a:endParaRPr lang="hu-HU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9" name="Felfelé nyíl feliratnak 8"/>
          <p:cNvSpPr/>
          <p:nvPr/>
        </p:nvSpPr>
        <p:spPr>
          <a:xfrm>
            <a:off x="4644008" y="4005064"/>
            <a:ext cx="3384376" cy="1728192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hu-HU" sz="1600" b="1" dirty="0" smtClean="0">
              <a:solidFill>
                <a:schemeClr val="tx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lvl="1" algn="ctr"/>
            <a:r>
              <a:rPr lang="hu-HU" sz="16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Az alkotást eszközként alkalmazó művészetterápia</a:t>
            </a:r>
            <a:r>
              <a:rPr lang="hu-HU" sz="1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hu-HU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művészetterápia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686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hu-HU" sz="3800" b="1" dirty="0" smtClean="0">
                <a:solidFill>
                  <a:srgbClr val="FFFF00"/>
                </a:solidFill>
              </a:rPr>
              <a:t>Fejlesztő hatások</a:t>
            </a:r>
            <a:endParaRPr lang="hu-HU" sz="3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"/>
            </a:pPr>
            <a:r>
              <a:rPr lang="hu-HU" sz="2200" dirty="0"/>
              <a:t> </a:t>
            </a:r>
            <a:r>
              <a:rPr lang="hu-HU" sz="2200" dirty="0" smtClean="0"/>
              <a:t>Áthidalja </a:t>
            </a:r>
            <a:r>
              <a:rPr lang="hu-HU" sz="2200" dirty="0"/>
              <a:t>a tudattalan belső érzések és az elkészült alkotás közötti </a:t>
            </a:r>
            <a:r>
              <a:rPr lang="hu-HU" sz="2200" dirty="0" smtClean="0"/>
              <a:t>szakadékot.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hu-HU" sz="2200" dirty="0" smtClean="0"/>
              <a:t>Felszínre </a:t>
            </a:r>
            <a:r>
              <a:rPr lang="hu-HU" sz="2200" dirty="0"/>
              <a:t>hozza a személyes </a:t>
            </a:r>
            <a:r>
              <a:rPr lang="hu-HU" sz="2200" dirty="0" smtClean="0"/>
              <a:t>szimbólumokat.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hu-HU" sz="2200" dirty="0" smtClean="0"/>
              <a:t>Segíti </a:t>
            </a:r>
            <a:r>
              <a:rPr lang="hu-HU" sz="2200" dirty="0"/>
              <a:t>a kifejezés, a kommunikáció és a megértés alapvető </a:t>
            </a:r>
            <a:r>
              <a:rPr lang="hu-HU" sz="2200" dirty="0" smtClean="0"/>
              <a:t>funkcióit.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hu-HU" sz="2200" dirty="0" smtClean="0"/>
              <a:t>A </a:t>
            </a:r>
            <a:r>
              <a:rPr lang="hu-HU" sz="2200" dirty="0"/>
              <a:t>szó-határokat cselekvés-lehetőségekké alakítja </a:t>
            </a:r>
            <a:r>
              <a:rPr lang="hu-HU" sz="2200" dirty="0" smtClean="0"/>
              <a:t>át.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hu-HU" sz="2200" dirty="0" smtClean="0"/>
              <a:t>Fejleszti </a:t>
            </a:r>
            <a:r>
              <a:rPr lang="hu-HU" sz="2200" dirty="0"/>
              <a:t>és növeli a szellemi képességeket, a kézügyességet, a </a:t>
            </a:r>
            <a:r>
              <a:rPr lang="hu-HU" sz="2200" dirty="0" smtClean="0"/>
              <a:t>kreativitást.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hu-HU" sz="2200" dirty="0" smtClean="0"/>
              <a:t>Támogatást </a:t>
            </a:r>
            <a:r>
              <a:rPr lang="hu-HU" sz="2200" dirty="0"/>
              <a:t>nyújt az én-funkcióknak, melyek fontosak az érzések, </a:t>
            </a:r>
            <a:r>
              <a:rPr lang="hu-HU" sz="2200" dirty="0" smtClean="0"/>
              <a:t>indulatok, konfliktusok uralásához.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hu-HU" sz="2200" dirty="0" smtClean="0"/>
              <a:t>Az </a:t>
            </a:r>
            <a:r>
              <a:rPr lang="hu-HU" sz="2200" dirty="0"/>
              <a:t>indulatok feldolgozása alkotásokkal történik, így elősegíti a feloldódást, </a:t>
            </a:r>
            <a:r>
              <a:rPr lang="hu-HU" sz="2200" dirty="0" smtClean="0"/>
              <a:t>ellazulást.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hu-HU" sz="2200" dirty="0" smtClean="0"/>
              <a:t>Örömszerzést</a:t>
            </a:r>
            <a:r>
              <a:rPr lang="hu-HU" sz="2200" dirty="0"/>
              <a:t>, sikerélményt </a:t>
            </a:r>
            <a:r>
              <a:rPr lang="hu-HU" sz="2200" dirty="0" smtClean="0"/>
              <a:t>biztosít.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hu-HU" sz="2200" dirty="0" smtClean="0"/>
              <a:t>Verbális </a:t>
            </a:r>
            <a:r>
              <a:rPr lang="hu-HU" sz="2200" dirty="0"/>
              <a:t>kommunikáció mellett/helyett a nonverbális értelmezések könnyítik </a:t>
            </a:r>
            <a:r>
              <a:rPr lang="hu-HU" sz="2200" dirty="0" smtClean="0"/>
              <a:t>az önkifejezést.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hu-HU" sz="2200" dirty="0" smtClean="0"/>
              <a:t>Kompenzálja </a:t>
            </a:r>
            <a:r>
              <a:rPr lang="hu-HU" sz="2200" dirty="0"/>
              <a:t>a hátrányokból adódó csökkentértékűség érzését</a:t>
            </a:r>
            <a:r>
              <a:rPr lang="hu-HU" sz="2200" dirty="0" smtClean="0"/>
              <a:t>. (siker)</a:t>
            </a:r>
            <a:endParaRPr lang="hu-HU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pPr lvl="0"/>
            <a:r>
              <a:rPr lang="hu-HU" sz="3100" b="1" dirty="0" smtClean="0">
                <a:solidFill>
                  <a:srgbClr val="C00000"/>
                </a:solidFill>
              </a:rPr>
              <a:t>Kapcsolódás az intézmény pedagógiai programjához, </a:t>
            </a:r>
            <a:br>
              <a:rPr lang="hu-HU" sz="3100" b="1" dirty="0" smtClean="0">
                <a:solidFill>
                  <a:srgbClr val="C00000"/>
                </a:solidFill>
              </a:rPr>
            </a:br>
            <a:r>
              <a:rPr lang="hu-HU" sz="3100" b="1" dirty="0" smtClean="0">
                <a:solidFill>
                  <a:srgbClr val="C00000"/>
                </a:solidFill>
              </a:rPr>
              <a:t>a helyi tantervhez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800" dirty="0" smtClean="0"/>
              <a:t>A művészetterápia pedagógiai szemléletének beépülése az intézmény pedagógia kultúrájába újabb lehetőségeket nyit meg a pedagógiai programban lefektetett </a:t>
            </a:r>
            <a:r>
              <a:rPr lang="hu-HU" sz="1800" i="1" dirty="0" smtClean="0"/>
              <a:t>nevelési célkitűzések megvalósításához:</a:t>
            </a: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A szociális hátrányok kiegyenlítését szolgáló tevékenységek.</a:t>
            </a: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A tanulási zavarok megoldásával kapcsolatos feladatok.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Pozitív értékrend kialakítása.    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Önismeret, éntudat.</a:t>
            </a: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Kommunikáció fejlesztése. </a:t>
            </a: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Kreativitás, aktivitás, együttműködés, vitakultúra fejlesztése, kialakítása, megtartása. </a:t>
            </a: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Etika, érték szabályok kialakítása, korlátok felállítása és elfogadása pl.: házirend.</a:t>
            </a: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Szerepfeszültségek feloldása, érintkezési zavarok megelőzése. </a:t>
            </a: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Társadalmi izoláció megelőzése pl.: hátrányos helyzetűek.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Társadalmi támaszok pl.: család, barát, egyesület, kisközösség… fontossága, előnyei.</a:t>
            </a:r>
          </a:p>
          <a:p>
            <a:pPr>
              <a:spcBef>
                <a:spcPts val="0"/>
              </a:spcBef>
              <a:buNone/>
            </a:pPr>
            <a:endParaRPr lang="hu-HU" sz="1800" dirty="0" smtClean="0"/>
          </a:p>
          <a:p>
            <a:pPr>
              <a:spcBef>
                <a:spcPts val="0"/>
              </a:spcBef>
              <a:buNone/>
            </a:pPr>
            <a:r>
              <a:rPr lang="hu-HU" sz="1800" dirty="0" smtClean="0"/>
              <a:t>Kapcsolódás a tanítási-tanulási folyamatokhoz: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Formális és informális tanulási lehetőségek összekapcsolása.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Tanórai differenciálás.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hu-HU" sz="1800" dirty="0" smtClean="0"/>
              <a:t>Személyre szabottabb tanulási útvonalak kialakítása.</a:t>
            </a:r>
            <a:endParaRPr lang="hu-H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hu-HU" sz="2800" b="1" dirty="0" smtClean="0">
                <a:solidFill>
                  <a:srgbClr val="C00000"/>
                </a:solidFill>
              </a:rPr>
              <a:t>Módszertani segédlet, útmutató pedagógusoknak a művészetterápiás program megszervezéséhez 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5145435"/>
          </a:xfrm>
        </p:spPr>
        <p:txBody>
          <a:bodyPr>
            <a:noAutofit/>
          </a:bodyPr>
          <a:lstStyle/>
          <a:p>
            <a:pPr marL="285750" lvl="1">
              <a:buFont typeface="Symbol" panose="05050102010706020507" pitchFamily="18" charset="2"/>
              <a:buChar char="-"/>
            </a:pPr>
            <a:r>
              <a:rPr lang="hu-HU" sz="1600" b="1" dirty="0" smtClean="0"/>
              <a:t>A módszer bevezetésének előkészítése   </a:t>
            </a:r>
          </a:p>
          <a:p>
            <a:pPr marL="285750" lvl="1">
              <a:buFont typeface="Symbol" panose="05050102010706020507" pitchFamily="18" charset="2"/>
              <a:buChar char="-"/>
            </a:pPr>
            <a:r>
              <a:rPr lang="hu-HU" sz="1600" b="1" dirty="0" smtClean="0"/>
              <a:t>A módszer alkalmazásában résztvevő pedagógusok, szakemberek érzékenyítése</a:t>
            </a:r>
            <a:endParaRPr lang="hu-HU" sz="1600" dirty="0" smtClean="0"/>
          </a:p>
          <a:p>
            <a:pPr marL="0" lvl="1" indent="0">
              <a:buNone/>
            </a:pPr>
            <a:r>
              <a:rPr lang="hu-HU" sz="1600" dirty="0" smtClean="0"/>
              <a:t>      A program akkor lehet eredményes, ha nem csupán néhány pedagógus érzi a szükségességét,   </a:t>
            </a:r>
          </a:p>
          <a:p>
            <a:pPr marL="0" lvl="1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  hasznosságát és vállal feladatot a megvalósításban, hanem az egész nevelőtestület</a:t>
            </a:r>
          </a:p>
          <a:p>
            <a:pPr marL="0" lvl="1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  együttműködésével valósul meg és fokozatosan beépül az intézmény pedagógiai kultúrájába.</a:t>
            </a:r>
          </a:p>
          <a:p>
            <a:pPr marL="285750" lvl="1">
              <a:buFont typeface="Symbol" panose="05050102010706020507" pitchFamily="18" charset="2"/>
              <a:buChar char="-"/>
            </a:pPr>
            <a:r>
              <a:rPr lang="hu-HU" sz="1600" b="1" dirty="0" smtClean="0"/>
              <a:t>A módszerbevezetésében és megvalósításában résztvevő partnerek feltérképezése</a:t>
            </a:r>
          </a:p>
          <a:p>
            <a:pPr marL="285750" lvl="1">
              <a:buFont typeface="Symbol" panose="05050102010706020507" pitchFamily="18" charset="2"/>
              <a:buChar char="-"/>
            </a:pPr>
            <a:r>
              <a:rPr lang="hu-HU" sz="1600" b="1" dirty="0" smtClean="0"/>
              <a:t>A megvalósítás környezeti, tárgyi feltételei</a:t>
            </a:r>
          </a:p>
          <a:p>
            <a:pPr marL="285750" lvl="1">
              <a:buFont typeface="Symbol" panose="05050102010706020507" pitchFamily="18" charset="2"/>
              <a:buChar char="-"/>
            </a:pPr>
            <a:r>
              <a:rPr lang="hu-HU" sz="1600" b="1" dirty="0" smtClean="0"/>
              <a:t>A programba kerülés módja</a:t>
            </a:r>
          </a:p>
          <a:p>
            <a:pPr marL="685800" lvl="2">
              <a:buFont typeface="Symbol" panose="05050102010706020507" pitchFamily="18" charset="2"/>
              <a:buChar char="-"/>
            </a:pPr>
            <a:r>
              <a:rPr lang="hu-HU" sz="1600" dirty="0" smtClean="0"/>
              <a:t>a tanulók önkéntes jelentkezése</a:t>
            </a:r>
          </a:p>
          <a:p>
            <a:pPr marL="685800" lvl="2">
              <a:buFont typeface="Symbol" panose="05050102010706020507" pitchFamily="18" charset="2"/>
              <a:buChar char="-"/>
            </a:pPr>
            <a:r>
              <a:rPr lang="hu-HU" sz="1600" dirty="0" smtClean="0"/>
              <a:t>orientált jelentkezés</a:t>
            </a:r>
          </a:p>
          <a:p>
            <a:pPr marL="685800" lvl="2">
              <a:buFont typeface="Symbol" panose="05050102010706020507" pitchFamily="18" charset="2"/>
              <a:buChar char="-"/>
            </a:pPr>
            <a:r>
              <a:rPr lang="hu-HU" sz="1600" dirty="0" smtClean="0"/>
              <a:t>saját élmény alapján történő jelentkezés</a:t>
            </a:r>
          </a:p>
          <a:p>
            <a:pPr marL="285750" lvl="1">
              <a:buFont typeface="Symbol" panose="05050102010706020507" pitchFamily="18" charset="2"/>
              <a:buChar char="-"/>
            </a:pPr>
            <a:r>
              <a:rPr lang="hu-HU" sz="1600" b="1" dirty="0" smtClean="0"/>
              <a:t>A program tematikájának kialakítása, tervezése </a:t>
            </a:r>
          </a:p>
          <a:p>
            <a:pPr marL="285750" lvl="1">
              <a:buFont typeface="Symbol" panose="05050102010706020507" pitchFamily="18" charset="2"/>
              <a:buChar char="-"/>
            </a:pPr>
            <a:r>
              <a:rPr lang="hu-HU" sz="1600" b="1" dirty="0" smtClean="0"/>
              <a:t>A program ellenőrzésének, értékelésének módszerei, szempontjai</a:t>
            </a:r>
            <a:endParaRPr lang="hu-HU" sz="1600" b="1" dirty="0"/>
          </a:p>
          <a:p>
            <a:pPr marL="285750" lvl="1">
              <a:buFont typeface="Symbol" panose="05050102010706020507" pitchFamily="18" charset="2"/>
              <a:buChar char="-"/>
            </a:pPr>
            <a:r>
              <a:rPr lang="hu-HU" sz="1600" b="1" dirty="0" smtClean="0"/>
              <a:t>„Művészetterápia gyakorlatai” gyűjtemény a művészetterápiás foglalkozások szervezéséhez</a:t>
            </a:r>
          </a:p>
          <a:p>
            <a:pPr marL="285750" lvl="1">
              <a:buFont typeface="Symbol" panose="05050102010706020507" pitchFamily="18" charset="2"/>
              <a:buChar char="-"/>
            </a:pPr>
            <a:r>
              <a:rPr lang="hu-HU" sz="1600" b="1" dirty="0" smtClean="0"/>
              <a:t>Szakirodalom</a:t>
            </a:r>
            <a:endParaRPr lang="hu-HU" sz="1600" dirty="0" smtClean="0"/>
          </a:p>
          <a:p>
            <a:pPr lvl="1">
              <a:buNone/>
            </a:pPr>
            <a:endParaRPr lang="hu-HU" sz="1600" dirty="0" smtClean="0"/>
          </a:p>
          <a:p>
            <a:pPr lvl="1"/>
            <a:endParaRPr lang="hu-HU" sz="1600" dirty="0" smtClean="0"/>
          </a:p>
          <a:p>
            <a:pPr lvl="1">
              <a:buNone/>
            </a:pPr>
            <a:r>
              <a:rPr lang="hu-HU" sz="1600" dirty="0" smtClean="0"/>
              <a:t> </a:t>
            </a:r>
            <a:endParaRPr lang="hu-HU" sz="1600" b="1" dirty="0" smtClean="0"/>
          </a:p>
          <a:p>
            <a:pPr lvl="1">
              <a:buNone/>
            </a:pPr>
            <a:endParaRPr lang="hu-HU" sz="1600" b="1" dirty="0" smtClean="0"/>
          </a:p>
          <a:p>
            <a:pPr lvl="1">
              <a:buNone/>
            </a:pPr>
            <a:endParaRPr lang="hu-HU" sz="1600" dirty="0" smtClean="0"/>
          </a:p>
          <a:p>
            <a:pPr lvl="1">
              <a:buNone/>
            </a:pPr>
            <a:endParaRPr lang="hu-HU" sz="1600" b="1" dirty="0" smtClean="0"/>
          </a:p>
          <a:p>
            <a:pPr lvl="1"/>
            <a:endParaRPr lang="hu-HU" sz="1600" b="1" dirty="0" smtClean="0"/>
          </a:p>
          <a:p>
            <a:pPr lvl="1"/>
            <a:endParaRPr lang="hu-HU" sz="1600" b="1" dirty="0" smtClean="0"/>
          </a:p>
          <a:p>
            <a:pPr lvl="1"/>
            <a:endParaRPr lang="hu-HU" sz="1600" dirty="0" smtClean="0"/>
          </a:p>
          <a:p>
            <a:pPr lvl="1"/>
            <a:endParaRPr lang="hu-HU" sz="1600" dirty="0" smtClean="0"/>
          </a:p>
          <a:p>
            <a:pPr marL="720725" indent="0"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/>
          </a:p>
        </p:txBody>
      </p:sp>
      <p:pic>
        <p:nvPicPr>
          <p:cNvPr id="5" name="Kép 4"/>
          <p:cNvPicPr/>
          <p:nvPr/>
        </p:nvPicPr>
        <p:blipFill>
          <a:blip r:embed="rId3" cstate="print"/>
          <a:srcRect l="17521" t="11988" r="20000" b="14912"/>
          <a:stretch>
            <a:fillRect/>
          </a:stretch>
        </p:blipFill>
        <p:spPr bwMode="auto">
          <a:xfrm>
            <a:off x="6876256" y="3429000"/>
            <a:ext cx="1670623" cy="1267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Kép 5" descr="Image result for festés zené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5" y="3125713"/>
            <a:ext cx="1656185" cy="1311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Kép 6" descr="C:\Users\5Z165N1\Desktop\index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1408" y="5373216"/>
            <a:ext cx="1559024" cy="100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580" name="AutoShape 4" descr="Képtalálat a következőre: „zeneterápia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4582" name="Picture 6" descr="Képtalálat a következőre: „zeneterápia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1581" y="5373216"/>
            <a:ext cx="1982627" cy="11395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4" name="Picture 8" descr="Képtalálat a következőre: „pitypalatty völgyi általános iskola parasznya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1004" y="5301208"/>
            <a:ext cx="2116374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apcsolódó ké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19990"/>
            <a:ext cx="8229600" cy="1841058"/>
          </a:xfrm>
        </p:spPr>
        <p:txBody>
          <a:bodyPr>
            <a:normAutofit/>
          </a:bodyPr>
          <a:lstStyle/>
          <a:p>
            <a:r>
              <a:rPr lang="hu-HU" sz="3800" b="1" dirty="0" smtClean="0">
                <a:solidFill>
                  <a:srgbClr val="C00000"/>
                </a:solidFill>
              </a:rPr>
              <a:t>SIKERES PROGRAMMEGVALÓSÍTÁST KÍVÁNOK!</a:t>
            </a:r>
            <a:endParaRPr lang="hu-HU" sz="3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357</Words>
  <Application>Microsoft Office PowerPoint</Application>
  <PresentationFormat>Diavetítés a képernyőre (4:3 oldalarány)</PresentationFormat>
  <Paragraphs>116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Office-téma</vt:lpstr>
      <vt:lpstr>MŰVÉSZETTERÁPIA FEJLESZTÉS, NEVELÉS A MŰVÉSZETEK ÁLTAL</vt:lpstr>
      <vt:lpstr>PowerPoint bemutató</vt:lpstr>
      <vt:lpstr>PowerPoint bemutató</vt:lpstr>
      <vt:lpstr>PowerPoint bemutató</vt:lpstr>
      <vt:lpstr>Fejlesztő hatások</vt:lpstr>
      <vt:lpstr>Kapcsolódás az intézmény pedagógiai programjához,  a helyi tantervhez</vt:lpstr>
      <vt:lpstr>Módszertani segédlet, útmutató pedagógusoknak a művészetterápiás program megszervezéséhez </vt:lpstr>
      <vt:lpstr>SIKERES PROGRAMMEGVALÓSÍTÁST KÍVÁNOK!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MŰVÉSZETTERÁPIA FEJLESZTÉS NEVELÉS A MŰVÉSZETEK ÁLTAL</dc:title>
  <dc:creator>5Z165N1</dc:creator>
  <cp:lastModifiedBy>Ferenc Sarka</cp:lastModifiedBy>
  <cp:revision>11</cp:revision>
  <dcterms:created xsi:type="dcterms:W3CDTF">2019-11-02T12:29:43Z</dcterms:created>
  <dcterms:modified xsi:type="dcterms:W3CDTF">2019-11-03T20:20:49Z</dcterms:modified>
</cp:coreProperties>
</file>