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76" r:id="rId6"/>
    <p:sldId id="277" r:id="rId7"/>
    <p:sldId id="262" r:id="rId8"/>
    <p:sldId id="263" r:id="rId9"/>
    <p:sldId id="273" r:id="rId10"/>
    <p:sldId id="270" r:id="rId11"/>
    <p:sldId id="271" r:id="rId12"/>
    <p:sldId id="264" r:id="rId13"/>
    <p:sldId id="265" r:id="rId14"/>
    <p:sldId id="266" r:id="rId15"/>
    <p:sldId id="267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fsarka@t-online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17" y="2566527"/>
            <a:ext cx="10731823" cy="394415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454" y="156066"/>
            <a:ext cx="6292728" cy="267630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32" y="487265"/>
            <a:ext cx="112176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18928"/>
          </a:xfrm>
        </p:spPr>
        <p:txBody>
          <a:bodyPr/>
          <a:lstStyle/>
          <a:p>
            <a:r>
              <a:rPr lang="hu-HU" dirty="0" smtClean="0">
                <a:latin typeface="Bodoni MT Black" panose="02070A03080606020203" pitchFamily="18" charset="0"/>
              </a:rPr>
              <a:t>Tehetséggondozás területei</a:t>
            </a:r>
            <a:endParaRPr lang="hu-HU" dirty="0">
              <a:latin typeface="Bodoni MT Black" panose="02070A030806060202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12808"/>
          <a:stretch/>
        </p:blipFill>
        <p:spPr>
          <a:xfrm>
            <a:off x="1077557" y="1585911"/>
            <a:ext cx="9880955" cy="50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2976" y="752698"/>
            <a:ext cx="10663237" cy="1280890"/>
          </a:xfrm>
        </p:spPr>
        <p:txBody>
          <a:bodyPr/>
          <a:lstStyle/>
          <a:p>
            <a:r>
              <a:rPr lang="hu-HU" dirty="0" smtClean="0">
                <a:latin typeface="Bodoni MT Black" panose="02070A03080606020203" pitchFamily="18" charset="0"/>
              </a:rPr>
              <a:t>A tehetségazonosítás módszerei az iskolában</a:t>
            </a:r>
            <a:endParaRPr lang="hu-HU" dirty="0">
              <a:latin typeface="Bodoni MT Black" panose="02070A03080606020203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40"/>
          <a:stretch/>
        </p:blipFill>
        <p:spPr>
          <a:xfrm>
            <a:off x="1813307" y="1585913"/>
            <a:ext cx="9558569" cy="49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8775" y="624110"/>
            <a:ext cx="9875836" cy="1280890"/>
          </a:xfrm>
        </p:spPr>
        <p:txBody>
          <a:bodyPr/>
          <a:lstStyle/>
          <a:p>
            <a:r>
              <a:rPr lang="hu-HU" dirty="0" smtClean="0">
                <a:latin typeface="Bodoni MT Black" panose="02070A03080606020203" pitchFamily="18" charset="0"/>
              </a:rPr>
              <a:t>A program keretében megvalósítottuk</a:t>
            </a:r>
            <a:endParaRPr lang="hu-HU" dirty="0">
              <a:latin typeface="Bodoni MT Black" panose="02070A03080606020203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72413"/>
              </p:ext>
            </p:extLst>
          </p:nvPr>
        </p:nvGraphicFramePr>
        <p:xfrm>
          <a:off x="551329" y="2071688"/>
          <a:ext cx="11120718" cy="4261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2705"/>
                <a:gridCol w="5018013"/>
              </a:tblGrid>
              <a:tr h="7103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400" kern="50" dirty="0">
                          <a:effectLst/>
                          <a:latin typeface="Bodoni MT Black" panose="02070A03080606020203" pitchFamily="18" charset="0"/>
                        </a:rPr>
                        <a:t>Tematikus keretrendszer kifejlesztése</a:t>
                      </a:r>
                      <a:endParaRPr lang="hu-HU" sz="2400" kern="50" dirty="0">
                        <a:solidFill>
                          <a:srgbClr val="00000A"/>
                        </a:solidFill>
                        <a:effectLst/>
                        <a:latin typeface="Bodoni MT Black" panose="02070A030806060202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51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400" kern="50" dirty="0">
                          <a:effectLst/>
                        </a:rPr>
                        <a:t>Munkafüzetek a tanulóknak</a:t>
                      </a:r>
                      <a:r>
                        <a:rPr lang="hu-HU" sz="2400" kern="50" dirty="0" smtClean="0">
                          <a:effectLst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400" kern="50" dirty="0">
                        <a:effectLst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kern="50" dirty="0">
                          <a:effectLst/>
                        </a:rPr>
                        <a:t>mentálhigiéné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kern="50" dirty="0">
                          <a:effectLst/>
                        </a:rPr>
                        <a:t>konfliktuskezelés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kern="50" dirty="0">
                          <a:effectLst/>
                        </a:rPr>
                        <a:t>gyermekbetegségek megelőzése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kern="50" dirty="0">
                          <a:effectLst/>
                        </a:rPr>
                        <a:t>tanulásmódszertan</a:t>
                      </a:r>
                      <a:endParaRPr lang="hu-HU" sz="2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400" b="1" kern="50" dirty="0">
                          <a:effectLst/>
                          <a:latin typeface="+mn-lt"/>
                        </a:rPr>
                        <a:t>Innovációs műhelyek</a:t>
                      </a:r>
                      <a:r>
                        <a:rPr lang="hu-HU" sz="2400" b="1" kern="50" dirty="0" smtClean="0"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400" b="1" kern="50" dirty="0" smtClean="0">
                        <a:effectLst/>
                        <a:latin typeface="+mn-lt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b="1" kern="50" dirty="0" smtClean="0">
                          <a:effectLst/>
                          <a:latin typeface="+mn-lt"/>
                        </a:rPr>
                        <a:t>Nyelvi </a:t>
                      </a:r>
                      <a:r>
                        <a:rPr lang="hu-HU" sz="2400" b="1" kern="50" dirty="0">
                          <a:effectLst/>
                          <a:latin typeface="+mn-lt"/>
                        </a:rPr>
                        <a:t>Club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b="1" kern="50" dirty="0" err="1">
                          <a:effectLst/>
                          <a:latin typeface="+mn-lt"/>
                        </a:rPr>
                        <a:t>Info</a:t>
                      </a:r>
                      <a:r>
                        <a:rPr lang="hu-HU" sz="2400" b="1" kern="50" dirty="0">
                          <a:effectLst/>
                          <a:latin typeface="+mn-lt"/>
                        </a:rPr>
                        <a:t> Club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b="1" kern="50" dirty="0">
                          <a:effectLst/>
                          <a:latin typeface="+mn-lt"/>
                        </a:rPr>
                        <a:t>Tehetség Club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b="1" kern="50" dirty="0" smtClean="0">
                          <a:effectLst/>
                          <a:latin typeface="+mn-lt"/>
                        </a:rPr>
                        <a:t>Kézműves Club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400" b="1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Szüreti felvonulás</a:t>
                      </a:r>
                      <a:endParaRPr lang="hu-HU" sz="2400" b="1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6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475924"/>
              </p:ext>
            </p:extLst>
          </p:nvPr>
        </p:nvGraphicFramePr>
        <p:xfrm>
          <a:off x="1304365" y="1021975"/>
          <a:ext cx="10286999" cy="5351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5186"/>
                <a:gridCol w="4641813"/>
              </a:tblGrid>
              <a:tr h="107038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800" kern="50" dirty="0">
                          <a:effectLst/>
                          <a:latin typeface="Bodoni MT Black" panose="02070A03080606020203" pitchFamily="18" charset="0"/>
                        </a:rPr>
                        <a:t>Az informális tanulás tartalmainak bővítése</a:t>
                      </a:r>
                      <a:endParaRPr lang="hu-HU" sz="2800" kern="50" dirty="0">
                        <a:solidFill>
                          <a:srgbClr val="00000A"/>
                        </a:solidFill>
                        <a:effectLst/>
                        <a:latin typeface="Bodoni MT Black" panose="02070A030806060202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0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800" kern="50" dirty="0">
                          <a:effectLst/>
                        </a:rPr>
                        <a:t>Tananyagfejlesztés HH gyerekek részére</a:t>
                      </a:r>
                      <a:endParaRPr lang="hu-HU" sz="28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8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800" kern="50" dirty="0" smtClean="0">
                          <a:effectLst/>
                        </a:rPr>
                        <a:t>Szociális </a:t>
                      </a:r>
                      <a:r>
                        <a:rPr lang="hu-HU" sz="2800" kern="50" dirty="0">
                          <a:effectLst/>
                        </a:rPr>
                        <a:t>és kulturális hátránnyal rendelkezők fejlesztése</a:t>
                      </a:r>
                      <a:endParaRPr lang="hu-HU" sz="28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0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800" kern="50" dirty="0">
                          <a:effectLst/>
                        </a:rPr>
                        <a:t>Az iskola tehetséggondozó programja</a:t>
                      </a:r>
                      <a:endParaRPr lang="hu-HU" sz="28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8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800" kern="50" dirty="0" smtClean="0">
                          <a:effectLst/>
                        </a:rPr>
                        <a:t>Tehetséggondozó </a:t>
                      </a:r>
                      <a:r>
                        <a:rPr lang="hu-HU" sz="2800" kern="50" dirty="0">
                          <a:effectLst/>
                        </a:rPr>
                        <a:t>30 órás programok kidolgozása</a:t>
                      </a:r>
                      <a:endParaRPr lang="hu-HU" sz="28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8849"/>
              </p:ext>
            </p:extLst>
          </p:nvPr>
        </p:nvGraphicFramePr>
        <p:xfrm>
          <a:off x="1734669" y="201706"/>
          <a:ext cx="10219765" cy="1438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9765"/>
              </a:tblGrid>
              <a:tr h="143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800" kern="50" dirty="0">
                          <a:effectLst/>
                          <a:latin typeface="Bodoni MT Black" panose="02070A03080606020203" pitchFamily="18" charset="0"/>
                        </a:rPr>
                        <a:t>Közösségfejlesztés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800" kern="50" dirty="0">
                          <a:effectLst/>
                          <a:latin typeface="Bodoni MT Black" panose="02070A03080606020203" pitchFamily="18" charset="0"/>
                        </a:rPr>
                        <a:t>Logikai társas- és táblajátékok módszertana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</a:tabLst>
                      </a:pPr>
                      <a:r>
                        <a:rPr lang="hu-HU" sz="2800" kern="50" dirty="0">
                          <a:effectLst/>
                          <a:latin typeface="Bodoni MT Black" panose="02070A03080606020203" pitchFamily="18" charset="0"/>
                        </a:rPr>
                        <a:t>Játékgyűjtemény általános iskolai tanulóknak</a:t>
                      </a:r>
                      <a:endParaRPr lang="hu-HU" sz="2800" kern="50" dirty="0">
                        <a:solidFill>
                          <a:srgbClr val="00000A"/>
                        </a:solidFill>
                        <a:effectLst/>
                        <a:latin typeface="Bodoni MT Black" panose="02070A030806060202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3" y="1889980"/>
            <a:ext cx="9932638" cy="529663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10835" y="2910976"/>
            <a:ext cx="49485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3.1.1.III.a: K</a:t>
            </a:r>
            <a:r>
              <a:rPr kumimoji="0" lang="hu-HU" altLang="hu-H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kumimoji="0" lang="hu-HU" altLang="hu-H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hu-HU" altLang="hu-H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kumimoji="0" lang="hu-HU" altLang="hu-H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kumimoji="0" lang="hu-HU" altLang="hu-H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gfejlesztő program</a:t>
            </a:r>
            <a:endParaRPr kumimoji="0" lang="hu-HU" altLang="hu-H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     J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kle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sok gyűjtem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nye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177" y="5704582"/>
            <a:ext cx="4963214" cy="9716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269" y="4215591"/>
            <a:ext cx="5111803" cy="264240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183" y="2668126"/>
            <a:ext cx="2734057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54068"/>
              </p:ext>
            </p:extLst>
          </p:nvPr>
        </p:nvGraphicFramePr>
        <p:xfrm>
          <a:off x="1438834" y="1048871"/>
          <a:ext cx="10192873" cy="5002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7305"/>
                <a:gridCol w="3783426"/>
                <a:gridCol w="3012142"/>
              </a:tblGrid>
              <a:tr h="166743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8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3600" kern="50" dirty="0" smtClean="0">
                          <a:effectLst/>
                          <a:latin typeface="Bodoni MT Black" panose="02070A03080606020203" pitchFamily="18" charset="0"/>
                        </a:rPr>
                        <a:t>Tanulásmódszertan</a:t>
                      </a:r>
                      <a:endParaRPr lang="hu-HU" sz="3600" kern="50" dirty="0">
                        <a:solidFill>
                          <a:srgbClr val="00000A"/>
                        </a:solidFill>
                        <a:effectLst/>
                        <a:latin typeface="Bodoni MT Black" panose="02070A030806060202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34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4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4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400" kern="50" dirty="0" smtClean="0">
                          <a:effectLst/>
                        </a:rPr>
                        <a:t>Módszertani </a:t>
                      </a:r>
                      <a:r>
                        <a:rPr lang="hu-HU" sz="2400" kern="50" dirty="0">
                          <a:effectLst/>
                        </a:rPr>
                        <a:t>útmutató pedagógusoknak</a:t>
                      </a:r>
                      <a:endParaRPr lang="hu-HU" sz="2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4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4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400" kern="50" dirty="0" smtClean="0">
                          <a:effectLst/>
                        </a:rPr>
                        <a:t>Tanulás módszertani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400" kern="50" dirty="0" smtClean="0">
                          <a:effectLst/>
                        </a:rPr>
                        <a:t>útmutató </a:t>
                      </a:r>
                      <a:r>
                        <a:rPr lang="hu-HU" sz="2400" kern="50" dirty="0">
                          <a:effectLst/>
                        </a:rPr>
                        <a:t>gyerekeknek</a:t>
                      </a:r>
                      <a:endParaRPr lang="hu-HU" sz="2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4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hu-HU" sz="24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hu-HU" sz="2400" kern="50" dirty="0" smtClean="0">
                          <a:effectLst/>
                        </a:rPr>
                        <a:t>Szakmai anyag készült a tehetség -  alulteljesítés -  </a:t>
                      </a:r>
                      <a:r>
                        <a:rPr lang="hu-HU" sz="2400" kern="50" dirty="0">
                          <a:effectLst/>
                        </a:rPr>
                        <a:t>tanulási </a:t>
                      </a:r>
                      <a:r>
                        <a:rPr lang="hu-HU" sz="2400" kern="50" dirty="0" smtClean="0">
                          <a:effectLst/>
                        </a:rPr>
                        <a:t>zavar kezelésére</a:t>
                      </a:r>
                      <a:endParaRPr lang="hu-HU" sz="2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12075"/>
              </p:ext>
            </p:extLst>
          </p:nvPr>
        </p:nvGraphicFramePr>
        <p:xfrm>
          <a:off x="769005" y="1219729"/>
          <a:ext cx="10730751" cy="468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917"/>
                <a:gridCol w="3576917"/>
                <a:gridCol w="3576917"/>
              </a:tblGrid>
              <a:tr h="117151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kern="50" dirty="0" smtClean="0">
                          <a:effectLst/>
                          <a:latin typeface="Bodoni MT Black" panose="02070A03080606020203" pitchFamily="18" charset="0"/>
                        </a:rPr>
                        <a:t>Módszertani útmutatók pedagógusoknak</a:t>
                      </a:r>
                      <a:endParaRPr lang="hu-HU" sz="3200" kern="50" dirty="0" smtClean="0">
                        <a:solidFill>
                          <a:srgbClr val="00000A"/>
                        </a:solidFill>
                        <a:effectLst/>
                        <a:latin typeface="Bodoni MT Black" panose="02070A03080606020203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17151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Pályaválasztás és a munkaerő piaci integrációt elősegítő program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Mentálhigiéné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Konfliktuskezelés</a:t>
                      </a:r>
                      <a:endParaRPr lang="hu-HU" dirty="0"/>
                    </a:p>
                  </a:txBody>
                  <a:tcPr/>
                </a:tc>
              </a:tr>
              <a:tr h="117151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Művészetterápia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Személyiségfejlesztés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Logikai társas – és táblajátékok</a:t>
                      </a:r>
                      <a:endParaRPr lang="hu-HU" dirty="0"/>
                    </a:p>
                  </a:txBody>
                  <a:tcPr/>
                </a:tc>
              </a:tr>
              <a:tr h="117151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Élménypedagógia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Egészségnevelés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Gyermekbetegségek</a:t>
                      </a:r>
                      <a:r>
                        <a:rPr lang="hu-HU" baseline="0" dirty="0" smtClean="0"/>
                        <a:t> megelőzése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8739" y="624110"/>
            <a:ext cx="10175874" cy="128089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u-HU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„ </a:t>
            </a:r>
            <a:r>
              <a:rPr lang="hu-HU" sz="2400" b="1" i="1" dirty="0"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Bölccsé teszlek, és megtanítalak, melyik úton kell járnod. </a:t>
            </a:r>
            <a:br>
              <a:rPr lang="hu-HU" sz="2400" b="1" i="1" dirty="0"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</a:br>
            <a:r>
              <a:rPr lang="hu-HU" sz="2400" b="1" i="1" dirty="0"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Tanácsot adok, rajtad lesz a szemem.” </a:t>
            </a:r>
            <a:r>
              <a:rPr lang="hu-HU" sz="2400" i="1" dirty="0"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(Zsolt.32,8.)</a:t>
            </a:r>
            <a:endParaRPr lang="hu-HU" sz="2400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3" y="2486025"/>
            <a:ext cx="8915400" cy="3314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 smtClean="0">
                <a:latin typeface="Bodoni MT Black" panose="02070A03080606020203" pitchFamily="18" charset="0"/>
              </a:rPr>
              <a:t>Tisztelettel köszönöm meg figyelmüket!</a:t>
            </a:r>
          </a:p>
          <a:p>
            <a:pPr marL="0" indent="0" algn="ctr">
              <a:buNone/>
            </a:pPr>
            <a:endParaRPr lang="hu-HU" sz="3200" dirty="0">
              <a:latin typeface="Bodoni MT Black" panose="02070A03080606020203" pitchFamily="18" charset="0"/>
            </a:endParaRPr>
          </a:p>
          <a:p>
            <a:pPr marL="0" indent="0" algn="ctr">
              <a:buNone/>
            </a:pPr>
            <a:r>
              <a:rPr lang="hu-HU" sz="3200" dirty="0" smtClean="0">
                <a:latin typeface="Bodoni MT Black" panose="02070A03080606020203" pitchFamily="18" charset="0"/>
              </a:rPr>
              <a:t>Sarka Ferenc</a:t>
            </a:r>
          </a:p>
          <a:p>
            <a:pPr marL="0" indent="0" algn="ctr">
              <a:buNone/>
            </a:pPr>
            <a:r>
              <a:rPr lang="hu-HU" sz="3200" dirty="0" err="1" smtClean="0">
                <a:latin typeface="Bodoni MT Black" panose="02070A03080606020203" pitchFamily="18" charset="0"/>
                <a:hlinkClick r:id="rId2"/>
              </a:rPr>
              <a:t>fsarka</a:t>
            </a:r>
            <a:r>
              <a:rPr lang="hu-HU" sz="3200" dirty="0" smtClean="0">
                <a:latin typeface="Bodoni MT Black" panose="02070A03080606020203" pitchFamily="18" charset="0"/>
                <a:hlinkClick r:id="rId2"/>
              </a:rPr>
              <a:t>@</a:t>
            </a:r>
            <a:r>
              <a:rPr lang="hu-HU" sz="3200" dirty="0" err="1" smtClean="0">
                <a:latin typeface="Bodoni MT Black" panose="02070A03080606020203" pitchFamily="18" charset="0"/>
                <a:hlinkClick r:id="rId2"/>
              </a:rPr>
              <a:t>t-online.hu</a:t>
            </a:r>
            <a:r>
              <a:rPr lang="hu-HU" sz="3200" dirty="0" smtClean="0">
                <a:latin typeface="Bodoni MT Black" panose="02070A03080606020203" pitchFamily="18" charset="0"/>
              </a:rPr>
              <a:t> </a:t>
            </a:r>
            <a:endParaRPr lang="hu-HU" sz="3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" y="2876705"/>
            <a:ext cx="12077700" cy="111056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dirty="0">
                <a:latin typeface="Bodoni MT Black" panose="02070A03080606020203" pitchFamily="18" charset="0"/>
              </a:rPr>
              <a:t>A Pitypalatty – völgyi Református Körzeti Általános </a:t>
            </a:r>
            <a:r>
              <a:rPr lang="hu-HU" sz="3100" dirty="0" smtClean="0">
                <a:latin typeface="Bodoni MT Black" panose="02070A03080606020203" pitchFamily="18" charset="0"/>
              </a:rPr>
              <a:t>Iskola és AMI </a:t>
            </a:r>
            <a:br>
              <a:rPr lang="hu-HU" sz="3100" dirty="0" smtClean="0">
                <a:latin typeface="Bodoni MT Black" panose="02070A03080606020203" pitchFamily="18" charset="0"/>
              </a:rPr>
            </a:br>
            <a:r>
              <a:rPr lang="hu-HU" sz="3100" dirty="0" smtClean="0">
                <a:latin typeface="Bodoni MT Black" panose="02070A03080606020203" pitchFamily="18" charset="0"/>
              </a:rPr>
              <a:t>esélyjavító</a:t>
            </a:r>
            <a:r>
              <a:rPr lang="hu-HU" sz="3100" dirty="0">
                <a:latin typeface="Bodoni MT Black" panose="02070A03080606020203" pitchFamily="18" charset="0"/>
              </a:rPr>
              <a:t>, hátránykompenzációs és tehetséggondozó </a:t>
            </a:r>
            <a:r>
              <a:rPr lang="hu-HU" sz="3100" dirty="0" smtClean="0">
                <a:latin typeface="Bodoni MT Black" panose="02070A03080606020203" pitchFamily="18" charset="0"/>
              </a:rPr>
              <a:t>programja</a:t>
            </a:r>
            <a:endParaRPr lang="hu-HU" dirty="0">
              <a:latin typeface="Bodoni MT Black" panose="02070A03080606020203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894" y="541193"/>
            <a:ext cx="8027894" cy="2206034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1880161" y="4860908"/>
            <a:ext cx="8915399" cy="13736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400" b="1" dirty="0" smtClean="0">
                <a:latin typeface="Arial Narrow" panose="020B0606020202030204" pitchFamily="34" charset="0"/>
              </a:rPr>
              <a:t>Sarka Ferenc</a:t>
            </a:r>
            <a:r>
              <a:rPr lang="hu-HU" sz="2400" dirty="0" smtClean="0">
                <a:latin typeface="Arial Narrow" panose="020B0606020202030204" pitchFamily="34" charset="0"/>
              </a:rPr>
              <a:t/>
            </a:r>
            <a:br>
              <a:rPr lang="hu-HU" sz="2400" dirty="0" smtClean="0">
                <a:latin typeface="Arial Narrow" panose="020B0606020202030204" pitchFamily="34" charset="0"/>
              </a:rPr>
            </a:br>
            <a:r>
              <a:rPr lang="hu-HU" sz="2400" dirty="0" smtClean="0">
                <a:latin typeface="Arial Narrow" panose="020B0606020202030204" pitchFamily="34" charset="0"/>
              </a:rPr>
              <a:t>a Magyar Tehetséggondozó Társaság alelnöke</a:t>
            </a:r>
          </a:p>
          <a:p>
            <a:pPr algn="ctr"/>
            <a:endParaRPr lang="hu-HU" sz="2400" dirty="0" smtClean="0">
              <a:latin typeface="Arial Narrow" panose="020B0606020202030204" pitchFamily="34" charset="0"/>
            </a:endParaRPr>
          </a:p>
          <a:p>
            <a:pPr algn="ctr"/>
            <a:endParaRPr lang="hu-HU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hu-HU" sz="2400" dirty="0" smtClean="0">
                <a:latin typeface="Arial Narrow" panose="020B0606020202030204" pitchFamily="34" charset="0"/>
              </a:rPr>
              <a:t>Parasznya, 2019. november 08.</a:t>
            </a:r>
            <a:endParaRPr lang="hu-H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odoni MT Black" panose="02070A03080606020203" pitchFamily="18" charset="0"/>
              </a:rPr>
              <a:t>Mi állt a program fókuszában? </a:t>
            </a:r>
            <a:endParaRPr lang="hu-HU" dirty="0">
              <a:latin typeface="Bodoni MT Black" panose="02070A03080606020203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6284" y="1760370"/>
            <a:ext cx="4342893" cy="1730427"/>
          </a:xfrm>
        </p:spPr>
        <p:txBody>
          <a:bodyPr>
            <a:normAutofit/>
          </a:bodyPr>
          <a:lstStyle/>
          <a:p>
            <a:r>
              <a:rPr lang="hu-HU" b="1" dirty="0" smtClean="0"/>
              <a:t>A program fókuszában állt:</a:t>
            </a:r>
          </a:p>
          <a:p>
            <a:pPr lvl="1"/>
            <a:r>
              <a:rPr lang="hu-HU" sz="1800" dirty="0" smtClean="0"/>
              <a:t>A hátránykompenzáció</a:t>
            </a:r>
          </a:p>
          <a:p>
            <a:pPr lvl="1"/>
            <a:r>
              <a:rPr lang="hu-HU" sz="1800" dirty="0" smtClean="0"/>
              <a:t>Az esélyjavítás</a:t>
            </a:r>
          </a:p>
          <a:p>
            <a:pPr lvl="1"/>
            <a:r>
              <a:rPr lang="hu-HU" sz="1800" dirty="0" smtClean="0"/>
              <a:t>A tehetséggondozás </a:t>
            </a:r>
            <a:endParaRPr lang="hu-HU" sz="18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167851" y="3377101"/>
            <a:ext cx="5024149" cy="3526308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A program két pillérre támaszkodik:</a:t>
            </a:r>
          </a:p>
          <a:p>
            <a:pPr lvl="1"/>
            <a:r>
              <a:rPr lang="hu-HU" sz="1900" b="1" i="1" dirty="0" smtClean="0"/>
              <a:t>A református keresztyén egyházi nevelés </a:t>
            </a:r>
            <a:r>
              <a:rPr lang="hu-HU" sz="1900" dirty="0" smtClean="0"/>
              <a:t>(a gyermek a fontos, keresztyén értékek – megbocsátás, szeretet, bizalom – a következetesség, imák, Istentiszteletek, lelki gyakorlatok, áhítat)</a:t>
            </a:r>
          </a:p>
          <a:p>
            <a:pPr marL="457200" lvl="1" indent="0">
              <a:buNone/>
            </a:pPr>
            <a:r>
              <a:rPr lang="hu-HU" sz="1900" dirty="0" smtClean="0"/>
              <a:t>      Önismeret. Tanulásmódszertan</a:t>
            </a:r>
          </a:p>
          <a:p>
            <a:pPr lvl="1"/>
            <a:r>
              <a:rPr lang="hu-HU" sz="1900" b="1" i="1" dirty="0" smtClean="0"/>
              <a:t>Alapkompetenciák fejlesztése</a:t>
            </a:r>
          </a:p>
          <a:p>
            <a:pPr marL="457200" lvl="1" indent="0">
              <a:buNone/>
            </a:pPr>
            <a:r>
              <a:rPr lang="hu-HU" sz="1900" dirty="0" smtClean="0"/>
              <a:t>	Kiemelt kompetenciafejlesztés </a:t>
            </a:r>
          </a:p>
          <a:p>
            <a:pPr marL="457200" lvl="1" indent="0">
              <a:buNone/>
            </a:pPr>
            <a:r>
              <a:rPr lang="hu-HU" sz="1900" dirty="0"/>
              <a:t>	</a:t>
            </a:r>
            <a:r>
              <a:rPr lang="hu-HU" sz="1900" dirty="0" smtClean="0"/>
              <a:t>(olvasás 	- szövegértés, </a:t>
            </a:r>
          </a:p>
          <a:p>
            <a:pPr marL="457200" lvl="1" indent="0">
              <a:buNone/>
            </a:pPr>
            <a:r>
              <a:rPr lang="hu-HU" sz="1900" dirty="0"/>
              <a:t>	</a:t>
            </a:r>
            <a:r>
              <a:rPr lang="hu-HU" sz="1900" dirty="0" smtClean="0"/>
              <a:t>szociális kompetencia,</a:t>
            </a:r>
          </a:p>
          <a:p>
            <a:pPr marL="457200" lvl="1" indent="0">
              <a:buNone/>
            </a:pPr>
            <a:r>
              <a:rPr lang="hu-HU" sz="1900" dirty="0" smtClean="0"/>
              <a:t> 	matematikai kompetencia)</a:t>
            </a:r>
          </a:p>
          <a:p>
            <a:endParaRPr lang="hu-HU" dirty="0"/>
          </a:p>
        </p:txBody>
      </p:sp>
      <p:sp>
        <p:nvSpPr>
          <p:cNvPr id="7" name="Balra-jobbra nyíl 6"/>
          <p:cNvSpPr/>
          <p:nvPr/>
        </p:nvSpPr>
        <p:spPr>
          <a:xfrm rot="8867967" flipV="1">
            <a:off x="1759" y="3246345"/>
            <a:ext cx="8974134" cy="839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program kidolgozásában és megvalósításában résztvevő szakemberek: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 rot="19665638">
            <a:off x="729634" y="3862024"/>
            <a:ext cx="7976057" cy="3345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iskola teljes nevelőtestülete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 rot="19676723">
            <a:off x="1052783" y="4198592"/>
            <a:ext cx="7912790" cy="6549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Kormos Dénes;  Dr. Mező Ferenc; Dr. Mező Katalin; </a:t>
            </a:r>
            <a:endParaRPr lang="hu-HU" dirty="0"/>
          </a:p>
          <a:p>
            <a:pPr algn="ctr"/>
            <a:r>
              <a:rPr lang="hu-HU" dirty="0" smtClean="0"/>
              <a:t>Sarka Ferenc ; Sarka Ferencné; Dr Schmercz István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70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odoni MT Black" panose="02070A03080606020203" pitchFamily="18" charset="0"/>
              </a:rPr>
              <a:t>         A megvalósítás színterei</a:t>
            </a:r>
            <a:endParaRPr lang="hu-HU" dirty="0">
              <a:latin typeface="Bodoni MT Black" panose="02070A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2182906"/>
          </a:xfrm>
        </p:spPr>
        <p:txBody>
          <a:bodyPr>
            <a:normAutofit/>
          </a:bodyPr>
          <a:lstStyle/>
          <a:p>
            <a:r>
              <a:rPr lang="hu-HU" dirty="0" smtClean="0"/>
              <a:t>Formális tanulási tereken</a:t>
            </a:r>
          </a:p>
          <a:p>
            <a:pPr lvl="1"/>
            <a:r>
              <a:rPr lang="hu-HU" sz="1800" dirty="0" smtClean="0"/>
              <a:t>NAT-ra épülő Kerettanterv</a:t>
            </a:r>
          </a:p>
          <a:p>
            <a:pPr lvl="1"/>
            <a:r>
              <a:rPr lang="hu-HU" sz="1800" dirty="0" smtClean="0"/>
              <a:t>AMI kerettanterve</a:t>
            </a:r>
          </a:p>
          <a:p>
            <a:pPr lvl="1"/>
            <a:r>
              <a:rPr lang="hu-HU" sz="1800" dirty="0" smtClean="0"/>
              <a:t>Módszertani sokszínűség</a:t>
            </a:r>
          </a:p>
          <a:p>
            <a:pPr lvl="1"/>
            <a:r>
              <a:rPr lang="hu-HU" sz="1800" dirty="0" smtClean="0"/>
              <a:t>Motiváció</a:t>
            </a:r>
            <a:endParaRPr lang="hu-HU" sz="18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190747" y="3496234"/>
            <a:ext cx="4313864" cy="2407609"/>
          </a:xfrm>
        </p:spPr>
        <p:txBody>
          <a:bodyPr>
            <a:normAutofit/>
          </a:bodyPr>
          <a:lstStyle/>
          <a:p>
            <a:r>
              <a:rPr lang="hu-HU" dirty="0" smtClean="0"/>
              <a:t>Informális tanulási tereken</a:t>
            </a:r>
          </a:p>
          <a:p>
            <a:pPr lvl="1"/>
            <a:r>
              <a:rPr lang="hu-HU" sz="1800" dirty="0" smtClean="0"/>
              <a:t>Tanórán kívüli terek, de iskolához rendelten</a:t>
            </a:r>
          </a:p>
          <a:p>
            <a:pPr lvl="1"/>
            <a:r>
              <a:rPr lang="hu-HU" sz="1800" dirty="0" smtClean="0"/>
              <a:t>Szakkörök</a:t>
            </a:r>
          </a:p>
          <a:p>
            <a:pPr lvl="1"/>
            <a:r>
              <a:rPr lang="hu-HU" sz="1800" dirty="0" smtClean="0"/>
              <a:t>Műhelyek</a:t>
            </a:r>
          </a:p>
          <a:p>
            <a:pPr lvl="1"/>
            <a:r>
              <a:rPr lang="hu-HU" sz="1800" dirty="0" smtClean="0"/>
              <a:t>Clubok</a:t>
            </a:r>
            <a:endParaRPr lang="hu-HU" sz="1800" dirty="0"/>
          </a:p>
        </p:txBody>
      </p:sp>
      <p:sp>
        <p:nvSpPr>
          <p:cNvPr id="5" name="Balra nyíl 4"/>
          <p:cNvSpPr/>
          <p:nvPr/>
        </p:nvSpPr>
        <p:spPr>
          <a:xfrm rot="20837217">
            <a:off x="4365404" y="1625326"/>
            <a:ext cx="2866315" cy="3939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 rot="2808704">
            <a:off x="6677103" y="2346131"/>
            <a:ext cx="2834256" cy="37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15198"/>
              </p:ext>
            </p:extLst>
          </p:nvPr>
        </p:nvGraphicFramePr>
        <p:xfrm>
          <a:off x="658905" y="5681631"/>
          <a:ext cx="1141655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311"/>
                <a:gridCol w="2283311"/>
                <a:gridCol w="2283311"/>
                <a:gridCol w="1581374"/>
                <a:gridCol w="2985248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Kidolgozásra kerültek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Módszertani anyagok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Tanári segédletek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Tanulói munkafüzetek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Útmutatók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Gazdagító tantárgyi programok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6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7604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Bodoni MT Black" panose="02070A03080606020203" pitchFamily="18" charset="0"/>
              </a:rPr>
              <a:t>A projekt eredményei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5901" y="1500188"/>
            <a:ext cx="10018712" cy="507206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 projekt:</a:t>
            </a:r>
          </a:p>
          <a:p>
            <a:pPr lvl="1"/>
            <a:r>
              <a:rPr lang="hu-HU" sz="2000" dirty="0" smtClean="0"/>
              <a:t>Csökkentette az iskolai lemorzsolódást.</a:t>
            </a:r>
          </a:p>
          <a:p>
            <a:pPr lvl="1"/>
            <a:r>
              <a:rPr lang="hu-HU" sz="2000" dirty="0" smtClean="0"/>
              <a:t>Támogatta a minőségi oktatáshoz történő hozzáférést.</a:t>
            </a:r>
          </a:p>
          <a:p>
            <a:pPr lvl="1"/>
            <a:r>
              <a:rPr lang="hu-HU" sz="2000" dirty="0" smtClean="0"/>
              <a:t>Hozzájárult a pedagógusok folyamatos szakmai fejlődéséhez.</a:t>
            </a:r>
          </a:p>
          <a:p>
            <a:pPr lvl="1"/>
            <a:r>
              <a:rPr lang="hu-HU" sz="2000" dirty="0" smtClean="0"/>
              <a:t>Elősegítette az iskolai közösség fejlődését.</a:t>
            </a:r>
          </a:p>
          <a:p>
            <a:pPr lvl="1"/>
            <a:r>
              <a:rPr lang="hu-HU" sz="2000" dirty="0" smtClean="0"/>
              <a:t>Élményalapúvá tette a tanulást.</a:t>
            </a:r>
          </a:p>
          <a:p>
            <a:pPr lvl="1"/>
            <a:r>
              <a:rPr lang="hu-HU" sz="2000" dirty="0" smtClean="0"/>
              <a:t>Bővítette az iskola pedagógiai eszköztárát.</a:t>
            </a:r>
          </a:p>
          <a:p>
            <a:pPr lvl="1"/>
            <a:r>
              <a:rPr lang="hu-HU" sz="2000" dirty="0" smtClean="0"/>
              <a:t>Lehetővé tette hogy elkészüljön az iskola „Játékgyűjteménye”.</a:t>
            </a:r>
          </a:p>
          <a:p>
            <a:pPr lvl="1"/>
            <a:r>
              <a:rPr lang="hu-HU" sz="2000" dirty="0" smtClean="0"/>
              <a:t>Biztosította az infrastrukturális és eszközpark fejlesztését.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784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28788" y="1490662"/>
            <a:ext cx="9779537" cy="4638675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 korai iskolaelhagyás megakadályozására irányuló intézkedések:</a:t>
            </a:r>
          </a:p>
          <a:p>
            <a:pPr lvl="1"/>
            <a:r>
              <a:rPr lang="hu-HU" sz="2000" dirty="0" smtClean="0"/>
              <a:t>Differenciált oktatást – nevelést támogató módszerek kerültek kidolgozásra.</a:t>
            </a:r>
          </a:p>
          <a:p>
            <a:pPr lvl="1"/>
            <a:r>
              <a:rPr lang="hu-HU" sz="2000" dirty="0" smtClean="0"/>
              <a:t>Konfliktuskezelési technikákat sajátítottak el a gyerekek és a pedagógusok.</a:t>
            </a:r>
          </a:p>
          <a:p>
            <a:pPr lvl="1"/>
            <a:r>
              <a:rPr lang="hu-HU" sz="2000" dirty="0" smtClean="0"/>
              <a:t>Elkészült és alkalmazásra került az iskola művészetterápiás módszertani programja.</a:t>
            </a:r>
          </a:p>
          <a:p>
            <a:pPr lvl="1"/>
            <a:r>
              <a:rPr lang="hu-HU" sz="2000" dirty="0" smtClean="0"/>
              <a:t>Tanulás módszertani tréningen vettek részt a gyerekek.</a:t>
            </a:r>
          </a:p>
          <a:p>
            <a:pPr lvl="1"/>
            <a:r>
              <a:rPr lang="hu-HU" sz="2000" dirty="0" smtClean="0"/>
              <a:t>Módszertani programcsomag került kidolgozásra az alulteljesítés és a tanulási zavar kezelésére.</a:t>
            </a:r>
          </a:p>
          <a:p>
            <a:pPr lvl="1"/>
            <a:r>
              <a:rPr lang="hu-HU" sz="2000" dirty="0" smtClean="0"/>
              <a:t>Elkészült az iskola egészségnevelési és mentálhigiénés programja.</a:t>
            </a:r>
          </a:p>
        </p:txBody>
      </p:sp>
    </p:spTree>
    <p:extLst>
      <p:ext uri="{BB962C8B-B14F-4D97-AF65-F5344CB8AC3E}">
        <p14:creationId xmlns:p14="http://schemas.microsoft.com/office/powerpoint/2010/main" val="17388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693894" y="255493"/>
            <a:ext cx="8610600" cy="658907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Book Antiqua" panose="02040602050305030304" pitchFamily="18" charset="0"/>
              </a:rPr>
              <a:t>			</a:t>
            </a:r>
            <a:r>
              <a:rPr lang="hu-HU" dirty="0" smtClean="0">
                <a:latin typeface="Bodoni MT Black" panose="02070A03080606020203" pitchFamily="18" charset="0"/>
              </a:rPr>
              <a:t>MI</a:t>
            </a:r>
            <a:r>
              <a:rPr lang="hu-HU" dirty="0" smtClean="0">
                <a:latin typeface="Book Antiqua" panose="02040602050305030304" pitchFamily="18" charset="0"/>
              </a:rPr>
              <a:t> </a:t>
            </a:r>
            <a:r>
              <a:rPr lang="hu-HU" dirty="0" smtClean="0">
                <a:latin typeface="Bodoni MT Black" panose="02070A03080606020203" pitchFamily="18" charset="0"/>
              </a:rPr>
              <a:t>A „TITOK”?  </a:t>
            </a:r>
            <a:endParaRPr lang="hu-HU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95039" y="2403178"/>
            <a:ext cx="12283492" cy="4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3292972" y="2749812"/>
          <a:ext cx="4183206" cy="28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kumentum" r:id="rId3" imgW="3884780" imgH="262424" progId="Word.Document.12">
                  <p:embed/>
                </p:oleObj>
              </mc:Choice>
              <mc:Fallback>
                <p:oleObj name="Dokumentum" r:id="rId3" imgW="3884780" imgH="2624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972" y="2749812"/>
                        <a:ext cx="4183206" cy="285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6615112" y="1104791"/>
            <a:ext cx="4586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	</a:t>
            </a:r>
            <a:r>
              <a:rPr lang="hu-HU" dirty="0" smtClean="0">
                <a:latin typeface="Bodoni MT Black" panose="02070A03080606020203" pitchFamily="18" charset="0"/>
              </a:rPr>
              <a:t> </a:t>
            </a:r>
            <a:r>
              <a:rPr lang="hu-HU" sz="2400" dirty="0">
                <a:solidFill>
                  <a:srgbClr val="C00000"/>
                </a:solidFill>
                <a:latin typeface="Bodoni MT Black" panose="02070A03080606020203" pitchFamily="18" charset="0"/>
              </a:rPr>
              <a:t>A Tehetségprogramunk</a:t>
            </a:r>
            <a:endParaRPr lang="hu-HU" sz="2400" dirty="0">
              <a:latin typeface="Bodoni MT Black" panose="02070A03080606020203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57258" y="2092861"/>
            <a:ext cx="2635714" cy="3736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b="1" dirty="0">
                <a:solidFill>
                  <a:srgbClr val="FF0000"/>
                </a:solidFill>
                <a:latin typeface="Bodoni MT Black" panose="02070A03080606020203" pitchFamily="18" charset="0"/>
              </a:rPr>
              <a:t>T</a:t>
            </a:r>
            <a:r>
              <a:rPr lang="hu-HU" dirty="0">
                <a:latin typeface="Bodoni MT Black" panose="02070A03080606020203" pitchFamily="18" charset="0"/>
              </a:rPr>
              <a:t>udás</a:t>
            </a:r>
          </a:p>
          <a:p>
            <a:endParaRPr lang="hu-HU" dirty="0">
              <a:latin typeface="Bodoni MT Black" panose="02070A03080606020203" pitchFamily="18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Bodoni MT Black" panose="02070A03080606020203" pitchFamily="18" charset="0"/>
              </a:rPr>
              <a:t>I</a:t>
            </a:r>
            <a:r>
              <a:rPr lang="hu-HU" dirty="0">
                <a:latin typeface="Bodoni MT Black" panose="02070A03080606020203" pitchFamily="18" charset="0"/>
              </a:rPr>
              <a:t>smeret</a:t>
            </a:r>
          </a:p>
          <a:p>
            <a:endParaRPr lang="hu-HU" dirty="0">
              <a:latin typeface="Bodoni MT Black" panose="02070A03080606020203" pitchFamily="18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Bodoni MT Black" panose="02070A03080606020203" pitchFamily="18" charset="0"/>
              </a:rPr>
              <a:t>T</a:t>
            </a:r>
            <a:r>
              <a:rPr lang="hu-HU" dirty="0">
                <a:latin typeface="Bodoni MT Black" panose="02070A03080606020203" pitchFamily="18" charset="0"/>
              </a:rPr>
              <a:t>ehetség</a:t>
            </a:r>
          </a:p>
          <a:p>
            <a:endParaRPr lang="hu-HU" dirty="0">
              <a:latin typeface="Bodoni MT Black" panose="02070A03080606020203" pitchFamily="18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Bodoni MT Black" panose="02070A03080606020203" pitchFamily="18" charset="0"/>
              </a:rPr>
              <a:t>O</a:t>
            </a:r>
            <a:r>
              <a:rPr lang="hu-HU" dirty="0">
                <a:latin typeface="Bodoni MT Black" panose="02070A03080606020203" pitchFamily="18" charset="0"/>
              </a:rPr>
              <a:t>ktatás</a:t>
            </a:r>
          </a:p>
          <a:p>
            <a:endParaRPr lang="hu-HU" dirty="0">
              <a:latin typeface="Bodoni MT Black" panose="02070A03080606020203" pitchFamily="18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Bodoni MT Black" panose="02070A03080606020203" pitchFamily="18" charset="0"/>
              </a:rPr>
              <a:t>K</a:t>
            </a:r>
            <a:r>
              <a:rPr lang="hu-HU" dirty="0">
                <a:latin typeface="Bodoni MT Black" panose="02070A03080606020203" pitchFamily="18" charset="0"/>
              </a:rPr>
              <a:t>ompetencia</a:t>
            </a:r>
          </a:p>
        </p:txBody>
      </p:sp>
      <p:graphicFrame>
        <p:nvGraphicFramePr>
          <p:cNvPr id="9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281345"/>
              </p:ext>
            </p:extLst>
          </p:nvPr>
        </p:nvGraphicFramePr>
        <p:xfrm>
          <a:off x="3731955" y="1756847"/>
          <a:ext cx="7215188" cy="4868545"/>
        </p:xfrm>
        <a:graphic>
          <a:graphicData uri="http://schemas.openxmlformats.org/drawingml/2006/table">
            <a:tbl>
              <a:tblPr firstRow="1" firstCol="1" bandRow="1"/>
              <a:tblGrid>
                <a:gridCol w="871020">
                  <a:extLst>
                    <a:ext uri="{9D8B030D-6E8A-4147-A177-3AD203B41FA5}">
                      <a16:colId xmlns="" xmlns:a16="http://schemas.microsoft.com/office/drawing/2014/main" val="1965556629"/>
                    </a:ext>
                  </a:extLst>
                </a:gridCol>
                <a:gridCol w="250488">
                  <a:extLst>
                    <a:ext uri="{9D8B030D-6E8A-4147-A177-3AD203B41FA5}">
                      <a16:colId xmlns="" xmlns:a16="http://schemas.microsoft.com/office/drawing/2014/main" val="1416187782"/>
                    </a:ext>
                  </a:extLst>
                </a:gridCol>
                <a:gridCol w="871020">
                  <a:extLst>
                    <a:ext uri="{9D8B030D-6E8A-4147-A177-3AD203B41FA5}">
                      <a16:colId xmlns="" xmlns:a16="http://schemas.microsoft.com/office/drawing/2014/main" val="1370534719"/>
                    </a:ext>
                  </a:extLst>
                </a:gridCol>
                <a:gridCol w="2317614">
                  <a:extLst>
                    <a:ext uri="{9D8B030D-6E8A-4147-A177-3AD203B41FA5}">
                      <a16:colId xmlns="" xmlns:a16="http://schemas.microsoft.com/office/drawing/2014/main" val="118514967"/>
                    </a:ext>
                  </a:extLst>
                </a:gridCol>
                <a:gridCol w="819146">
                  <a:extLst>
                    <a:ext uri="{9D8B030D-6E8A-4147-A177-3AD203B41FA5}">
                      <a16:colId xmlns="" xmlns:a16="http://schemas.microsoft.com/office/drawing/2014/main" val="951779693"/>
                    </a:ext>
                  </a:extLst>
                </a:gridCol>
                <a:gridCol w="2085900">
                  <a:extLst>
                    <a:ext uri="{9D8B030D-6E8A-4147-A177-3AD203B41FA5}">
                      <a16:colId xmlns="" xmlns:a16="http://schemas.microsoft.com/office/drawing/2014/main" val="684391585"/>
                    </a:ext>
                  </a:extLst>
                </a:gridCol>
              </a:tblGrid>
              <a:tr h="1453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Alappillér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Református keresztyén erkölcsi nevelés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742561"/>
                  </a:ext>
                </a:extLst>
              </a:tr>
              <a:tr h="46748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Formális </a:t>
                      </a:r>
                      <a:r>
                        <a:rPr lang="hu-HU" sz="800" dirty="0">
                          <a:effectLst/>
                        </a:rPr>
                        <a:t>tanulási keretek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Kerettanterv</a:t>
                      </a:r>
                      <a:endParaRPr lang="hu-H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Általános </a:t>
                      </a:r>
                      <a:r>
                        <a:rPr lang="hu-HU" sz="800" dirty="0">
                          <a:effectLst/>
                        </a:rPr>
                        <a:t>iskola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9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smtClean="0">
                          <a:effectLst/>
                        </a:rPr>
                        <a:t>Tehetségígéretek </a:t>
                      </a:r>
                      <a:r>
                        <a:rPr lang="hu-HU" sz="900" dirty="0">
                          <a:effectLst/>
                        </a:rPr>
                        <a:t>megfigyelése a pedagógusok által összeállított szempontsor szerint</a:t>
                      </a:r>
                      <a:endParaRPr lang="hu-H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Tehetségkeresés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Gondozás</a:t>
                      </a:r>
                      <a:endParaRPr lang="hu-H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Tanácsadás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Együttműködés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Hálózatépítés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Differenciálás</a:t>
                      </a:r>
                      <a:r>
                        <a:rPr lang="hu-HU" sz="800" dirty="0">
                          <a:effectLst/>
                        </a:rPr>
                        <a:t>; </a:t>
                      </a:r>
                      <a:r>
                        <a:rPr lang="hu-HU" sz="800" dirty="0" smtClean="0">
                          <a:effectLst/>
                        </a:rPr>
                        <a:t>     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Egyéni </a:t>
                      </a:r>
                      <a:r>
                        <a:rPr lang="hu-HU" sz="800" dirty="0">
                          <a:effectLst/>
                        </a:rPr>
                        <a:t>fejlesztés</a:t>
                      </a:r>
                      <a:r>
                        <a:rPr lang="hu-HU" sz="800" dirty="0" smtClean="0">
                          <a:effectLst/>
                        </a:rPr>
                        <a:t>.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 Csoportmunka;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Divergens </a:t>
                      </a:r>
                      <a:r>
                        <a:rPr lang="hu-HU" sz="800" dirty="0">
                          <a:effectLst/>
                        </a:rPr>
                        <a:t>gondolkodási képességek és műveleti intelligencia fejlesztése;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Kommunikáció;   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 Problémamegoldás,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 Modellezés</a:t>
                      </a:r>
                      <a:r>
                        <a:rPr lang="hu-HU" sz="800" dirty="0">
                          <a:effectLst/>
                        </a:rPr>
                        <a:t>; </a:t>
                      </a:r>
                      <a:endParaRPr lang="hu-HU" sz="800" dirty="0" smtClean="0">
                        <a:effectLst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 Ábrázolás;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Szimbólumok használata;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Eszközhasználat</a:t>
                      </a:r>
                      <a:r>
                        <a:rPr lang="hu-HU" sz="800" dirty="0">
                          <a:effectLst/>
                        </a:rPr>
                        <a:t>.</a:t>
                      </a:r>
                      <a:endParaRPr lang="hu-H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8108986"/>
                  </a:ext>
                </a:extLst>
              </a:tr>
              <a:tr h="6762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Alapfokú </a:t>
                      </a:r>
                      <a:r>
                        <a:rPr lang="hu-HU" sz="800" dirty="0">
                          <a:effectLst/>
                        </a:rPr>
                        <a:t>Művészeti Iskola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5482605"/>
                  </a:ext>
                </a:extLst>
              </a:tr>
              <a:tr h="287750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</a:rPr>
                        <a:t>Képesség </a:t>
                      </a:r>
                      <a:r>
                        <a:rPr lang="hu-HU" sz="1000" dirty="0">
                          <a:effectLst/>
                        </a:rPr>
                        <a:t>szerinti differenciálás egyéni és csoportos fejlesztés tanórai és tanórán kívüli keretek között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3557107"/>
                  </a:ext>
                </a:extLst>
              </a:tr>
              <a:tr h="471260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Informális </a:t>
                      </a:r>
                      <a:r>
                        <a:rPr lang="hu-HU" sz="800" dirty="0">
                          <a:effectLst/>
                        </a:rPr>
                        <a:t>tanulási terek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Tanórán kívül, de iskolához rendelve</a:t>
                      </a:r>
                      <a:endParaRPr lang="hu-H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Tantárgyi </a:t>
                      </a:r>
                      <a:r>
                        <a:rPr lang="hu-HU" sz="800" dirty="0">
                          <a:effectLst/>
                        </a:rPr>
                        <a:t>gazdagító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2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1. „Amerre </a:t>
                      </a:r>
                      <a:r>
                        <a:rPr lang="hu-HU" sz="900" dirty="0">
                          <a:effectLst/>
                        </a:rPr>
                        <a:t>a madár se jár”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Komplex környezetismereti program: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hu-HU" sz="900" dirty="0">
                          <a:effectLst/>
                        </a:rPr>
                        <a:t>alsó</a:t>
                      </a:r>
                      <a:r>
                        <a:rPr lang="hu-HU" sz="900" dirty="0" smtClean="0">
                          <a:effectLst/>
                        </a:rPr>
                        <a:t>: B-A-Z </a:t>
                      </a:r>
                      <a:r>
                        <a:rPr lang="hu-HU" sz="900" dirty="0">
                          <a:effectLst/>
                        </a:rPr>
                        <a:t>megye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hu-HU" sz="900" dirty="0">
                          <a:effectLst/>
                        </a:rPr>
                        <a:t>felső: Magyarország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>
                          <a:effectLst/>
                        </a:rPr>
                        <a:t>2.„Egyszer volt hol nem volt”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Történelmi és irodalmi program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hu-HU" sz="900" dirty="0">
                          <a:effectLst/>
                        </a:rPr>
                        <a:t>alsó: B-A-Z megyei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hu-HU" sz="900" dirty="0">
                          <a:effectLst/>
                        </a:rPr>
                        <a:t>felső: Magyarország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3.„Olvass </a:t>
                      </a:r>
                      <a:r>
                        <a:rPr lang="hu-HU" sz="900" dirty="0">
                          <a:effectLst/>
                        </a:rPr>
                        <a:t>és gondolkodj”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4. „Nem </a:t>
                      </a:r>
                      <a:r>
                        <a:rPr lang="hu-HU" sz="900" dirty="0">
                          <a:effectLst/>
                        </a:rPr>
                        <a:t>nehéz a matematika”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5.„Ha </a:t>
                      </a:r>
                      <a:r>
                        <a:rPr lang="hu-HU" sz="900" dirty="0">
                          <a:effectLst/>
                        </a:rPr>
                        <a:t>elfogynak a szavak” </a:t>
                      </a:r>
                      <a:endParaRPr lang="hu-HU" sz="900" dirty="0" smtClean="0">
                        <a:effectLst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- Képzőművészeti program </a:t>
                      </a:r>
                      <a:endParaRPr lang="hu-HU" sz="900" dirty="0">
                        <a:effectLst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6.„A </a:t>
                      </a:r>
                      <a:r>
                        <a:rPr lang="hu-HU" sz="900" dirty="0">
                          <a:effectLst/>
                        </a:rPr>
                        <a:t>zene mindenkié”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7. „Gyere </a:t>
                      </a:r>
                      <a:r>
                        <a:rPr lang="hu-HU" sz="900" dirty="0">
                          <a:effectLst/>
                        </a:rPr>
                        <a:t>táncolj”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8. Sport </a:t>
                      </a:r>
                      <a:r>
                        <a:rPr lang="hu-HU" sz="900" dirty="0">
                          <a:effectLst/>
                        </a:rPr>
                        <a:t>„</a:t>
                      </a:r>
                      <a:r>
                        <a:rPr lang="hu-HU" sz="900" dirty="0" smtClean="0">
                          <a:effectLst/>
                        </a:rPr>
                        <a:t>Bozsik </a:t>
                      </a:r>
                      <a:r>
                        <a:rPr lang="hu-HU" sz="900" dirty="0">
                          <a:effectLst/>
                        </a:rPr>
                        <a:t>program”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smtClean="0">
                          <a:effectLst/>
                        </a:rPr>
                        <a:t>9. „Gondolkodj </a:t>
                      </a:r>
                      <a:r>
                        <a:rPr lang="hu-HU" sz="900" dirty="0">
                          <a:effectLst/>
                        </a:rPr>
                        <a:t>okosan</a:t>
                      </a:r>
                      <a:r>
                        <a:rPr lang="hu-HU" sz="900" dirty="0" smtClean="0">
                          <a:effectLst/>
                        </a:rPr>
                        <a:t>”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smtClean="0">
                          <a:effectLst/>
                        </a:rPr>
                        <a:t>- </a:t>
                      </a:r>
                      <a:r>
                        <a:rPr lang="hu-HU" sz="900" dirty="0">
                          <a:effectLst/>
                        </a:rPr>
                        <a:t>Táblajátéko</a:t>
                      </a:r>
                      <a:r>
                        <a:rPr lang="hu-HU" sz="800" dirty="0">
                          <a:effectLst/>
                        </a:rPr>
                        <a:t>k az oktatásban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30 </a:t>
                      </a:r>
                      <a:r>
                        <a:rPr lang="hu-HU" sz="800" dirty="0">
                          <a:effectLst/>
                        </a:rPr>
                        <a:t>órás tantárgyi gazdagító programok több tantárgy integrálásával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4715475"/>
                  </a:ext>
                </a:extLst>
              </a:tr>
              <a:tr h="45589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Egyéni </a:t>
                      </a:r>
                      <a:r>
                        <a:rPr lang="hu-HU" sz="800" dirty="0">
                          <a:effectLst/>
                        </a:rPr>
                        <a:t>mentorálás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Egyéni </a:t>
                      </a:r>
                      <a:r>
                        <a:rPr lang="hu-HU" sz="800" dirty="0">
                          <a:effectLst/>
                        </a:rPr>
                        <a:t>mentorálás tantárgyakból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9349018"/>
                  </a:ext>
                </a:extLst>
              </a:tr>
              <a:tr h="53737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Zenei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Kamara-zene, </a:t>
                      </a: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Fúvósok</a:t>
                      </a:r>
                      <a:r>
                        <a:rPr lang="hu-HU" sz="800" dirty="0">
                          <a:effectLst/>
                        </a:rPr>
                        <a:t>, </a:t>
                      </a: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Csengettyű,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 </a:t>
                      </a:r>
                      <a:r>
                        <a:rPr lang="hu-HU" sz="800" dirty="0">
                          <a:effectLst/>
                        </a:rPr>
                        <a:t>Fúvós zenekar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1394859"/>
                  </a:ext>
                </a:extLst>
              </a:tr>
              <a:tr h="64493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Clubok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Nyelvi, Informatikai, Tehetség, Kézműves, Egészséges életmód, Vállalkozói ismeretek, Logikaszinó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4754666"/>
                  </a:ext>
                </a:extLst>
              </a:tr>
              <a:tr h="290734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Kompetencia fejlesztés a </a:t>
                      </a:r>
                      <a:r>
                        <a:rPr lang="hu-HU" sz="1000" dirty="0" smtClean="0">
                          <a:effectLst/>
                        </a:rPr>
                        <a:t>gyakorlatban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baseline="0" dirty="0" smtClean="0">
                          <a:effectLst/>
                        </a:rPr>
                        <a:t>Sarka Ferenc</a:t>
                      </a:r>
                      <a:endParaRPr lang="hu-HU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2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680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12" y="107575"/>
            <a:ext cx="6162000" cy="687144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015000" y="228599"/>
            <a:ext cx="914400" cy="6629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A Tehetségprogram rendszere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16858" y="228599"/>
            <a:ext cx="2164977" cy="66294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Tehetségfogalmunk: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Book Antiqua" panose="02040602050305030304" pitchFamily="18" charset="0"/>
              </a:rPr>
              <a:t>„</a:t>
            </a:r>
            <a:r>
              <a:rPr lang="hu-HU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Tehetségesnek tartjuk azokat a gyerekeket, akik átlagot meghaladó általános és speciális képességekkel rendelkeznek, kreatívak, feladat iránt elkötelezettek és rendelkeznek motivációs adottságokkal.” (2018</a:t>
            </a:r>
            <a:r>
              <a:rPr lang="hu-HU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0441024" y="107575"/>
            <a:ext cx="1750976" cy="67504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A programot szakmailag véleményezte:</a:t>
            </a:r>
          </a:p>
          <a:p>
            <a:pPr algn="ctr"/>
            <a:r>
              <a:rPr lang="hu-HU" sz="1600" dirty="0" smtClean="0">
                <a:solidFill>
                  <a:srgbClr val="C00000"/>
                </a:solidFill>
              </a:rPr>
              <a:t>Dr. Balogh László </a:t>
            </a:r>
          </a:p>
          <a:p>
            <a:pPr algn="ctr"/>
            <a:r>
              <a:rPr lang="hu-HU" sz="1600" dirty="0" smtClean="0">
                <a:solidFill>
                  <a:srgbClr val="C00000"/>
                </a:solidFill>
              </a:rPr>
              <a:t>A pszichológia tudományok kandidátusa </a:t>
            </a:r>
          </a:p>
          <a:p>
            <a:pPr algn="ctr"/>
            <a:r>
              <a:rPr lang="hu-HU" sz="1600" dirty="0" smtClean="0">
                <a:solidFill>
                  <a:srgbClr val="C00000"/>
                </a:solidFill>
              </a:rPr>
              <a:t>A Magyar Tehetséggondozó Társaság elnöke</a:t>
            </a:r>
            <a:endParaRPr lang="hu-H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4501" y="624110"/>
            <a:ext cx="9790112" cy="733203"/>
          </a:xfrm>
        </p:spPr>
        <p:txBody>
          <a:bodyPr/>
          <a:lstStyle/>
          <a:p>
            <a:r>
              <a:rPr lang="hu-HU" dirty="0" smtClean="0">
                <a:latin typeface="Bodoni MT Black" panose="02070A03080606020203" pitchFamily="18" charset="0"/>
              </a:rPr>
              <a:t>Tehetségfogalmunk elemeinek súlyozása</a:t>
            </a:r>
            <a:endParaRPr lang="hu-HU" dirty="0">
              <a:latin typeface="Bodoni MT Black" panose="02070A03080606020203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83"/>
          <a:stretch/>
        </p:blipFill>
        <p:spPr>
          <a:xfrm>
            <a:off x="1804309" y="1500188"/>
            <a:ext cx="929211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</TotalTime>
  <Words>690</Words>
  <Application>Microsoft Office PowerPoint</Application>
  <PresentationFormat>Szélesvásznú</PresentationFormat>
  <Paragraphs>218</Paragraphs>
  <Slides>17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Bodoni MT Black</vt:lpstr>
      <vt:lpstr>Book Antiqua</vt:lpstr>
      <vt:lpstr>Calibri</vt:lpstr>
      <vt:lpstr>Century Gothic</vt:lpstr>
      <vt:lpstr>Garamond</vt:lpstr>
      <vt:lpstr>Times New Roman</vt:lpstr>
      <vt:lpstr>Wingdings 3</vt:lpstr>
      <vt:lpstr>Szálak</vt:lpstr>
      <vt:lpstr>Dokumentum</vt:lpstr>
      <vt:lpstr>PowerPoint bemutató</vt:lpstr>
      <vt:lpstr>A Pitypalatty – völgyi Református Körzeti Általános Iskola és AMI  esélyjavító, hátránykompenzációs és tehetséggondozó programja</vt:lpstr>
      <vt:lpstr>Mi állt a program fókuszában? </vt:lpstr>
      <vt:lpstr>         A megvalósítás színterei</vt:lpstr>
      <vt:lpstr>A projekt eredményei.</vt:lpstr>
      <vt:lpstr>PowerPoint bemutató</vt:lpstr>
      <vt:lpstr>   MI A „TITOK”?  </vt:lpstr>
      <vt:lpstr>PowerPoint bemutató</vt:lpstr>
      <vt:lpstr>Tehetségfogalmunk elemeinek súlyozása</vt:lpstr>
      <vt:lpstr>Tehetséggondozás területei</vt:lpstr>
      <vt:lpstr>A tehetségazonosítás módszerei az iskolában</vt:lpstr>
      <vt:lpstr>A program keretében megvalósítottuk</vt:lpstr>
      <vt:lpstr>PowerPoint bemutató</vt:lpstr>
      <vt:lpstr>PowerPoint bemutató</vt:lpstr>
      <vt:lpstr>PowerPoint bemutató</vt:lpstr>
      <vt:lpstr>PowerPoint bemutató</vt:lpstr>
      <vt:lpstr>„ Bölccsé teszlek, és megtanítalak, melyik úton kell járnod.  Tanácsot adok, rajtad lesz a szemem.” (Zsolt.32,8.)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„Azonos esélyekkel a Pitypalatty – völgyből” </dc:title>
  <dc:creator>Ferenc Sarka</dc:creator>
  <cp:lastModifiedBy>Ferenc Sarka</cp:lastModifiedBy>
  <cp:revision>31</cp:revision>
  <dcterms:created xsi:type="dcterms:W3CDTF">2019-10-23T18:38:37Z</dcterms:created>
  <dcterms:modified xsi:type="dcterms:W3CDTF">2019-11-03T17:26:53Z</dcterms:modified>
</cp:coreProperties>
</file>