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3" r:id="rId6"/>
    <p:sldId id="259" r:id="rId7"/>
    <p:sldId id="262" r:id="rId8"/>
    <p:sldId id="261" r:id="rId9"/>
    <p:sldId id="264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E147-49B6-46D8-B5AD-A92076BCA168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4BB8-76BC-4326-9D33-3DFDCFBAEC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1063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E147-49B6-46D8-B5AD-A92076BCA168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4BB8-76BC-4326-9D33-3DFDCFBAEC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3947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E147-49B6-46D8-B5AD-A92076BCA168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4BB8-76BC-4326-9D33-3DFDCFBAEC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6708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E147-49B6-46D8-B5AD-A92076BCA168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4BB8-76BC-4326-9D33-3DFDCFBAEC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739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E147-49B6-46D8-B5AD-A92076BCA168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4BB8-76BC-4326-9D33-3DFDCFBAEC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3742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E147-49B6-46D8-B5AD-A92076BCA168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4BB8-76BC-4326-9D33-3DFDCFBAEC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2270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E147-49B6-46D8-B5AD-A92076BCA168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4BB8-76BC-4326-9D33-3DFDCFBAEC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620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E147-49B6-46D8-B5AD-A92076BCA168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4BB8-76BC-4326-9D33-3DFDCFBAEC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7231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E147-49B6-46D8-B5AD-A92076BCA168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4BB8-76BC-4326-9D33-3DFDCFBAEC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0450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E147-49B6-46D8-B5AD-A92076BCA168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4BB8-76BC-4326-9D33-3DFDCFBAEC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330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E147-49B6-46D8-B5AD-A92076BCA168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4BB8-76BC-4326-9D33-3DFDCFBAEC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613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EE147-49B6-46D8-B5AD-A92076BCA168}" type="datetimeFigureOut">
              <a:rPr lang="hu-HU" smtClean="0"/>
              <a:t>2020. 03. 17.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F4BB8-76BC-4326-9D33-3DFDCFBAEC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05136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FgD0hSQk0vw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ighered.mheducation.com/olcweb/cgi/pluginpop.cgi?it=swf::800::600::/sites/dl/free/0072482621/78778/Eclipses_Nav.swf::Eclipse+Interactive&amp;fbclid=IwAR2i_9jkOHqz60togBMkBBTMxwZyF-817bBNNfD_h_G6ZsOnjXNwpsiBknc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time_continue=1&amp;v=04YHphfmBEg&amp;feature=emb_logo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613902" y="181942"/>
            <a:ext cx="5137160" cy="1431651"/>
          </a:xfrm>
          <a:solidFill>
            <a:schemeClr val="bg1">
              <a:lumMod val="75000"/>
              <a:lumOff val="25000"/>
            </a:schemeClr>
          </a:solidFill>
        </p:spPr>
        <p:txBody>
          <a:bodyPr/>
          <a:lstStyle/>
          <a:p>
            <a:r>
              <a:rPr lang="hu-HU" dirty="0">
                <a:solidFill>
                  <a:srgbClr val="FFFF00"/>
                </a:solidFill>
              </a:rPr>
              <a:t>A sokarcú Hold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13179" y="7668161"/>
            <a:ext cx="19334486" cy="3180282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1026" name="Picture 2" descr="https://www.csillagaszat.hu/wp-content/uploads/2019/05/20190522_Hold_ket_oldala_egy_nagy_becsapodasbol_lehet_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30" y="1933903"/>
            <a:ext cx="11588705" cy="469812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7819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éptalálatok a következőre: hold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46" y="181317"/>
            <a:ext cx="10564977" cy="660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418894" y="283779"/>
            <a:ext cx="102475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latin typeface="Arial Narrow" panose="020B0606020202030204" pitchFamily="34" charset="0"/>
              </a:rPr>
              <a:t>A Hold a hozzánk legközelebb álló égitest,</a:t>
            </a:r>
          </a:p>
          <a:p>
            <a:r>
              <a:rPr lang="hu-HU" sz="4000" dirty="0">
                <a:latin typeface="Arial Narrow" panose="020B0606020202030204" pitchFamily="34" charset="0"/>
              </a:rPr>
              <a:t>Földünk állandó kísérője.</a:t>
            </a:r>
          </a:p>
        </p:txBody>
      </p:sp>
    </p:spTree>
    <p:extLst>
      <p:ext uri="{BB962C8B-B14F-4D97-AF65-F5344CB8AC3E}">
        <p14:creationId xmlns:p14="http://schemas.microsoft.com/office/powerpoint/2010/main" val="145401441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Képtalálatok a következőre: csillagászati távcső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668" y="257531"/>
            <a:ext cx="9723110" cy="646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375303" y="5646184"/>
            <a:ext cx="11429839" cy="107721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hu-HU" sz="3200" dirty="0"/>
              <a:t>A Holdat szabad szemmel, távcsővel, műholdakkal, űrszondákkal tudjuk megfigyelni.</a:t>
            </a:r>
          </a:p>
        </p:txBody>
      </p:sp>
    </p:spTree>
    <p:extLst>
      <p:ext uri="{BB962C8B-B14F-4D97-AF65-F5344CB8AC3E}">
        <p14:creationId xmlns:p14="http://schemas.microsoft.com/office/powerpoint/2010/main" val="3667026668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128963" y="58126"/>
            <a:ext cx="3995533" cy="850106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hu-HU" sz="4000" dirty="0">
                <a:latin typeface="Arial Narrow" panose="020B0606020202030204" pitchFamily="34" charset="0"/>
              </a:rPr>
              <a:t>A Hold keletkezése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812" y="881043"/>
            <a:ext cx="12023834" cy="1721388"/>
          </a:xfrm>
          <a:solidFill>
            <a:schemeClr val="bg2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sz="3600" dirty="0">
                <a:latin typeface="Arial Narrow" panose="020B0606020202030204" pitchFamily="34" charset="0"/>
              </a:rPr>
              <a:t>A Hold 4 és fél milliárd évvel ezelőtt alakult ki.  Az Ősföldet eltalálta egy Mars nagyságú bolygó, és a becsapódástól hatalmas anyagmennyiség lökődött ki. Ez az anyag először gyűrűvé állt össze, majd gömb alakú bolygótestté formálódott, amelyből később a Hold fejlődött ki.</a:t>
            </a:r>
          </a:p>
          <a:p>
            <a:endParaRPr lang="hu-HU" dirty="0"/>
          </a:p>
          <a:p>
            <a:endParaRPr lang="hu-HU" b="1" dirty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dirty="0"/>
          </a:p>
          <a:p>
            <a:endParaRPr lang="hu-HU" dirty="0"/>
          </a:p>
        </p:txBody>
      </p:sp>
      <p:pic>
        <p:nvPicPr>
          <p:cNvPr id="7" name="Kép 6" descr="Kapcsolódó ké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39" y="2777641"/>
            <a:ext cx="5696607" cy="40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Képtalálatok a következőre: a hold keletkezés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12" y="2777641"/>
            <a:ext cx="6207134" cy="40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326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6617" y="2203050"/>
            <a:ext cx="6466490" cy="1325563"/>
          </a:xfrm>
        </p:spPr>
        <p:txBody>
          <a:bodyPr>
            <a:noAutofit/>
          </a:bodyPr>
          <a:lstStyle/>
          <a:p>
            <a:r>
              <a:rPr lang="hu-H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Kulin György híres magyar csillagász volt. (1905-1989)</a:t>
            </a:r>
            <a:br>
              <a:rPr lang="hu-HU" sz="40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hu-HU" sz="4000" dirty="0"/>
              <a:t> </a:t>
            </a:r>
            <a:br>
              <a:rPr lang="hu-HU" sz="4000" dirty="0"/>
            </a:br>
            <a:r>
              <a:rPr lang="hu-HU" sz="4000" dirty="0">
                <a:solidFill>
                  <a:schemeClr val="bg1"/>
                </a:solidFill>
                <a:latin typeface="Arial Narrow" panose="020B0606020202030204" pitchFamily="34" charset="0"/>
              </a:rPr>
              <a:t>21 kisbolygót fedezett fel. (pl. Pannónia, Mátra) </a:t>
            </a:r>
            <a:br>
              <a:rPr lang="hu-HU" sz="4000" dirty="0"/>
            </a:br>
            <a:endParaRPr lang="hu-HU" sz="4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21819" y="1807258"/>
            <a:ext cx="9493469" cy="4351338"/>
          </a:xfrm>
        </p:spPr>
        <p:txBody>
          <a:bodyPr/>
          <a:lstStyle/>
          <a:p>
            <a:pPr marL="0" indent="0">
              <a:buNone/>
            </a:pP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824" y="180180"/>
            <a:ext cx="5331373" cy="654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68801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Képtalálatok a következőre: a hold jellemzői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30" y="300896"/>
            <a:ext cx="11794687" cy="627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272231" y="1164134"/>
            <a:ext cx="1191976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- </a:t>
            </a:r>
            <a:r>
              <a:rPr lang="hu-HU" sz="4000" dirty="0">
                <a:solidFill>
                  <a:srgbClr val="FFFF00"/>
                </a:solidFill>
                <a:latin typeface="Arial Narrow" panose="020B0606020202030204" pitchFamily="34" charset="0"/>
              </a:rPr>
              <a:t>A Holdon nincsenek élőlények.</a:t>
            </a:r>
          </a:p>
          <a:p>
            <a:r>
              <a:rPr lang="hu-HU" sz="4000" dirty="0">
                <a:solidFill>
                  <a:srgbClr val="FFFF00"/>
                </a:solidFill>
                <a:latin typeface="Arial Narrow" panose="020B0606020202030204" pitchFamily="34" charset="0"/>
              </a:rPr>
              <a:t>- Nincs levegő.</a:t>
            </a:r>
          </a:p>
          <a:p>
            <a:r>
              <a:rPr lang="hu-HU" sz="4000" dirty="0">
                <a:solidFill>
                  <a:srgbClr val="FFFF00"/>
                </a:solidFill>
                <a:latin typeface="Arial Narrow" panose="020B0606020202030204" pitchFamily="34" charset="0"/>
              </a:rPr>
              <a:t>- Nem hull csapadék.</a:t>
            </a:r>
          </a:p>
          <a:p>
            <a:r>
              <a:rPr lang="hu-HU" sz="4000" dirty="0">
                <a:solidFill>
                  <a:srgbClr val="FFFF00"/>
                </a:solidFill>
                <a:latin typeface="Arial Narrow" panose="020B0606020202030204" pitchFamily="34" charset="0"/>
              </a:rPr>
              <a:t>- Nincs saját fénye, a Nap fényét veri vissza.</a:t>
            </a:r>
          </a:p>
          <a:p>
            <a:r>
              <a:rPr lang="hu-HU" sz="4000" dirty="0">
                <a:solidFill>
                  <a:srgbClr val="FFFF00"/>
                </a:solidFill>
                <a:latin typeface="Arial Narrow" panose="020B0606020202030204" pitchFamily="34" charset="0"/>
              </a:rPr>
              <a:t>- A Holdon váltakoznak a nappalok és az éjszakák, mindegyik  15 földi napig tart.</a:t>
            </a:r>
          </a:p>
          <a:p>
            <a:r>
              <a:rPr lang="hu-HU" sz="4000" dirty="0">
                <a:solidFill>
                  <a:srgbClr val="FFFF00"/>
                </a:solidFill>
                <a:latin typeface="Arial Narrow" panose="020B0606020202030204" pitchFamily="34" charset="0"/>
              </a:rPr>
              <a:t>- Nappal +120 Celsius fok meleg van, éjszaka -150 Celsius fok hideg. </a:t>
            </a:r>
          </a:p>
          <a:p>
            <a:pPr marL="285750" indent="-285750">
              <a:buFontTx/>
              <a:buChar char="-"/>
            </a:pPr>
            <a:endParaRPr lang="hu-HU" sz="4400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3895121" y="300896"/>
            <a:ext cx="4939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u="sng" dirty="0">
                <a:solidFill>
                  <a:srgbClr val="FFFF00"/>
                </a:solidFill>
                <a:latin typeface="Arial Narrow" panose="020B0606020202030204" pitchFamily="34" charset="0"/>
              </a:rPr>
              <a:t>A Hold jellemzői:</a:t>
            </a:r>
          </a:p>
        </p:txBody>
      </p:sp>
    </p:spTree>
    <p:extLst>
      <p:ext uri="{BB962C8B-B14F-4D97-AF65-F5344CB8AC3E}">
        <p14:creationId xmlns:p14="http://schemas.microsoft.com/office/powerpoint/2010/main" val="364228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659117" y="392428"/>
            <a:ext cx="9995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002060"/>
                </a:solidFill>
                <a:latin typeface="Arial Narrow" panose="020B0606020202030204" pitchFamily="34" charset="0"/>
              </a:rPr>
              <a:t>Az első Holdra szállás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441434" y="6223873"/>
            <a:ext cx="9816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hlinkClick r:id="rId2"/>
              </a:rPr>
              <a:t>https://www.youtube.com/watch?v=FgD0hSQk0vw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441434" y="1618594"/>
            <a:ext cx="428822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002060"/>
                </a:solidFill>
              </a:rPr>
              <a:t>Neil Armstrong az Apolló 11 űrhajóval 1969-ben először járt a Holdon.</a:t>
            </a:r>
          </a:p>
          <a:p>
            <a:endParaRPr lang="hu-H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544" y="1202536"/>
            <a:ext cx="5285565" cy="5285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832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thumb/9/9b/Holdf%C3%A1zisok.jpg/800px-Holdf%C3%A1zis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56" y="1939766"/>
            <a:ext cx="11111517" cy="420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3662855" y="0"/>
            <a:ext cx="11414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u="sng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A Hold fényváltozásai: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02718" y="817197"/>
            <a:ext cx="117841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Nincs saját fénye, a Nap fényét veri vissza. Megvilágítottsága a Föld körüli keringése során folyamatosan változik. Körülbelül 29 nap alatt kerüli meg a Földet.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15615" y="6316717"/>
            <a:ext cx="11698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hlinkClick r:id="rId3"/>
              </a:rPr>
              <a:t>http://highered.mheducation.com/olcweb/cgi/pluginpop.cgi?it=swf%3A%3A800%3A%3A600%3A%3A%2Fsites%2Fdl%2Ffree%2F0072482621%2F78778%2FEclipses_Nav.swf%3A%3AEclipse+Interactive&amp;fbclid=IwAR2i_9jkOHqz60togBMkBBTMxwZyF-817bBNNfD_h_G6ZsOnjXNwpsiBknc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4223298981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67559" y="578069"/>
            <a:ext cx="1162444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rgbClr val="002060"/>
                </a:solidFill>
                <a:latin typeface="Arial Narrow" panose="020B0606020202030204" pitchFamily="34" charset="0"/>
              </a:rPr>
              <a:t>2009-ben Hold körüli pályára állt a NASA űrszondája, a </a:t>
            </a:r>
            <a:r>
              <a:rPr lang="hu-HU" sz="32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Lunar</a:t>
            </a:r>
            <a:r>
              <a:rPr lang="hu-HU" sz="32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hu-HU" sz="32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Reconnaissance</a:t>
            </a:r>
            <a:r>
              <a:rPr lang="hu-HU" sz="32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hu-HU" sz="32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Orbiter</a:t>
            </a:r>
            <a:r>
              <a:rPr lang="hu-HU" sz="3200" dirty="0">
                <a:solidFill>
                  <a:srgbClr val="002060"/>
                </a:solidFill>
                <a:latin typeface="Arial Narrow" panose="020B0606020202030204" pitchFamily="34" charset="0"/>
              </a:rPr>
              <a:t>. Az LRO a </a:t>
            </a:r>
            <a:r>
              <a:rPr lang="hu-HU" sz="32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Constellation</a:t>
            </a:r>
            <a:r>
              <a:rPr lang="hu-HU" sz="3200" dirty="0">
                <a:solidFill>
                  <a:srgbClr val="002060"/>
                </a:solidFill>
                <a:latin typeface="Arial Narrow" panose="020B0606020202030204" pitchFamily="34" charset="0"/>
              </a:rPr>
              <a:t> program keretében elsősorban az új holdexpedíciók számára gyűjt adatokat, többek között lehetséges leszállóhelyeket keresve, de tulajdonképpen minden másról is.</a:t>
            </a:r>
          </a:p>
          <a:p>
            <a:r>
              <a:rPr lang="hu-HU" sz="3200" dirty="0">
                <a:solidFill>
                  <a:srgbClr val="002060"/>
                </a:solidFill>
                <a:latin typeface="Arial Narrow" panose="020B0606020202030204" pitchFamily="34" charset="0"/>
              </a:rPr>
              <a:t>Ezekből a felvételekből most egy minden korábbinál részletesebb és szebb videó született, a 4K-s felbontású ötperces kisfilmen majdhogynem tapintható kísérő égitestünk felszíne.</a:t>
            </a:r>
            <a:br>
              <a:rPr lang="hu-HU" sz="3200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endParaRPr lang="hu-HU" sz="3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639613" y="5486400"/>
            <a:ext cx="899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>
                <a:hlinkClick r:id="rId2"/>
              </a:rPr>
              <a:t>https://www.youtube.com/watch?time_continue=1&amp;v=04YHphfmBEg&amp;feature=emb_logo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2613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373</Words>
  <Application>Microsoft Office PowerPoint</Application>
  <PresentationFormat>Szélesvásznú</PresentationFormat>
  <Paragraphs>29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Office Theme</vt:lpstr>
      <vt:lpstr>A sokarcú Hold</vt:lpstr>
      <vt:lpstr>PowerPoint-bemutató</vt:lpstr>
      <vt:lpstr>PowerPoint-bemutató</vt:lpstr>
      <vt:lpstr>A Hold keletkezése</vt:lpstr>
      <vt:lpstr>Kulin György híres magyar csillagász volt. (1905-1989)   21 kisbolygót fedezett fel. (pl. Pannónia, Mátra)  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sokarcú Hold</dc:title>
  <dc:creator>Béres László Zoltánné</dc:creator>
  <cp:lastModifiedBy>Béla Kondor</cp:lastModifiedBy>
  <cp:revision>12</cp:revision>
  <dcterms:created xsi:type="dcterms:W3CDTF">2020-01-25T15:34:07Z</dcterms:created>
  <dcterms:modified xsi:type="dcterms:W3CDTF">2020-03-17T19:45:21Z</dcterms:modified>
</cp:coreProperties>
</file>