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6" r:id="rId5"/>
    <p:sldId id="263" r:id="rId6"/>
    <p:sldId id="264" r:id="rId7"/>
    <p:sldId id="258" r:id="rId8"/>
    <p:sldId id="267" r:id="rId9"/>
    <p:sldId id="269" r:id="rId10"/>
    <p:sldId id="268" r:id="rId11"/>
    <p:sldId id="261" r:id="rId12"/>
    <p:sldId id="259" r:id="rId13"/>
    <p:sldId id="260" r:id="rId1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29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83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34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74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74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05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8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77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8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7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83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12E5-B6F7-487B-B8E6-371274FFFD84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84F33-8230-4B11-A2A3-E01B35A0D9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93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pollo-program" TargetMode="External"/><Relationship Id="rId7" Type="http://schemas.openxmlformats.org/officeDocument/2006/relationships/hyperlink" Target="https://hu.wikipedia.org/wiki/Hold" TargetMode="External"/><Relationship Id="rId2" Type="http://schemas.openxmlformats.org/officeDocument/2006/relationships/hyperlink" Target="https://hu.wikipedia.org/wiki/19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J%C3%BAlius_20." TargetMode="External"/><Relationship Id="rId5" Type="http://schemas.openxmlformats.org/officeDocument/2006/relationships/hyperlink" Target="https://hu.wikipedia.org/wiki/Edwin_Aldrin" TargetMode="External"/><Relationship Id="rId4" Type="http://schemas.openxmlformats.org/officeDocument/2006/relationships/hyperlink" Target="https://hu.wikipedia.org/wiki/Apollo%E2%80%93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5820" y="548680"/>
            <a:ext cx="7772400" cy="1512168"/>
          </a:xfrm>
        </p:spPr>
        <p:txBody>
          <a:bodyPr/>
          <a:lstStyle/>
          <a:p>
            <a:r>
              <a:rPr lang="hu-HU" dirty="0"/>
              <a:t>A Hold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/>
          </a:p>
          <a:p>
            <a:endParaRPr lang="hu-HU" dirty="0"/>
          </a:p>
          <a:p>
            <a:pPr lvl="0"/>
            <a:r>
              <a:rPr lang="hu-HU" altLang="hu-HU" sz="3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Földünk természetes kísérője, a HOLD</a:t>
            </a:r>
          </a:p>
          <a:p>
            <a:pPr lvl="0"/>
            <a:r>
              <a:rPr lang="hu-HU" altLang="hu-HU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Hozzánk legközelebb eső égitest.</a:t>
            </a:r>
            <a:endParaRPr lang="hu-HU" altLang="hu-H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564250"/>
            <a:ext cx="3672408" cy="28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https://www.mozaweb.hu/course/foldrajz_9/jpg_big/f9_029-1.jpg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 descr="https://www.mozaweb.hu/course/foldrajz_9/jpg_big/f9_029-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  <p:sp>
        <p:nvSpPr>
          <p:cNvPr id="9" name="Téglalap 8" descr="https://www.mozaweb.hu/course/foldrajz_9/jpg_big/f9_029-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002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4800" y="13575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Az automata leszállást megszakította, mert a felderítő fényképek alapján síknak vélt terület közelről sziklásnak bizonyult. Kézi vezérléssel repült tovább, míg talált leszállásra alkalmas sík terepet. Vadászpilótai tapasztalatára, legendás nyugalmára volt szüksége a művelet végrehajtásához, a leszálláshoz használható üzemanyagból végül mindössze 20 másodpercre elegendő maradt a tartályokban. Néhány óra szükséges ellenőrzés elvégzése után első emberként kilépett a Holdra,</a:t>
            </a:r>
          </a:p>
          <a:p>
            <a:r>
              <a:rPr lang="hu-HU" dirty="0"/>
              <a:t>Összesen 8 napot, 13 órát és 59 percet töltött a világűrben.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06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Hold mozgásai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542656" cy="5102027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Hold saját tengelye körül forog, és közben kering a Föld körül. </a:t>
            </a:r>
          </a:p>
          <a:p>
            <a:r>
              <a:rPr lang="hu-HU" dirty="0"/>
              <a:t>A Hold a Földdel együtt kering a Nap körül is.</a:t>
            </a:r>
          </a:p>
          <a:p>
            <a:r>
              <a:rPr lang="hu-HU" dirty="0"/>
              <a:t>A Holdnak nincs saját fénye csak a Nap fényét veri vissza. </a:t>
            </a:r>
          </a:p>
          <a:p>
            <a:r>
              <a:rPr lang="hu-HU" dirty="0"/>
              <a:t>Körülbelül 29 nap alatt kerüli meg egyszer a Földet.</a:t>
            </a:r>
          </a:p>
          <a:p>
            <a:r>
              <a:rPr lang="hu-HU" dirty="0"/>
              <a:t>Holdfogyatkozás akkor jön létre, ha a Föld a Nap és a Hold közé kerül és eltakarja a Holdat.</a:t>
            </a:r>
          </a:p>
          <a:p>
            <a:endParaRPr lang="hu-HU" dirty="0"/>
          </a:p>
        </p:txBody>
      </p:sp>
      <p:pic>
        <p:nvPicPr>
          <p:cNvPr id="5" name="Kép 4" descr="Nap bolygónk és a Ho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914650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13" y="4005064"/>
            <a:ext cx="317946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5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/>
              <a:t>A Hold fényváltozásai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hu-HU" sz="1500" dirty="0"/>
              <a:t>A Holdat négy hétig figyelve azt tapasztaljuk, hogy alakja folyamatosan változik.  Attól függően, hogy mennyit látunk belőle. A köznyelv szerint a Hold megtelik, majd elfogy. Ha D betűre hasonlít, akkor a növekvő Holdat látjuk. Ha C betűre hasonlít , akkor fogyófélben van.</a:t>
            </a:r>
          </a:p>
          <a:p>
            <a:pPr marL="0" indent="0" algn="ctr">
              <a:buNone/>
            </a:pPr>
            <a:r>
              <a:rPr lang="hu-HU" dirty="0"/>
              <a:t>                 Első negyed</a:t>
            </a:r>
          </a:p>
          <a:p>
            <a:pPr marL="0" indent="0" algn="ctr">
              <a:buNone/>
            </a:pPr>
            <a:r>
              <a:rPr lang="hu-HU" dirty="0"/>
              <a:t>               </a:t>
            </a:r>
          </a:p>
          <a:p>
            <a:pPr marL="0" indent="0">
              <a:buNone/>
            </a:pPr>
            <a:r>
              <a:rPr lang="hu-HU" dirty="0"/>
              <a:t>Újhold			Első negyed</a:t>
            </a:r>
          </a:p>
          <a:p>
            <a:pPr marL="0" indent="0">
              <a:buNone/>
            </a:pPr>
            <a:r>
              <a:rPr lang="hu-HU" dirty="0"/>
              <a:t>                                         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Telihold                                             Utolsó negyed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46704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611560" y="266962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1115616" y="3501008"/>
            <a:ext cx="1152128" cy="422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3635896" y="2420888"/>
            <a:ext cx="648072" cy="736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5220072" y="3645024"/>
            <a:ext cx="144016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1331640" y="3501008"/>
            <a:ext cx="273630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36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Köszönöm a </a:t>
            </a:r>
            <a:r>
              <a:rPr lang="hu-HU" sz="4800" dirty="0"/>
              <a:t>figyelmet</a:t>
            </a:r>
            <a:r>
              <a:rPr lang="hu-HU" dirty="0"/>
              <a:t>!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1" y="1484785"/>
            <a:ext cx="847039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14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u-HU" dirty="0"/>
              <a:t>Szólások, közmondások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hu-HU" dirty="0"/>
              <a:t>A Hold hol nő, hol fogy, hol megszarvasodik, nehezen lehetne rá köntöst szabni. </a:t>
            </a:r>
          </a:p>
          <a:p>
            <a:r>
              <a:rPr lang="hu-HU" dirty="0"/>
              <a:t>A követ és Holdat egyaránt ne ugasd. </a:t>
            </a:r>
          </a:p>
          <a:p>
            <a:r>
              <a:rPr lang="hu-HU" dirty="0"/>
              <a:t>A kutya, ha más nincs, a Holdat ugatja.</a:t>
            </a:r>
          </a:p>
          <a:p>
            <a:r>
              <a:rPr lang="hu-HU" dirty="0"/>
              <a:t>A Nap is, Hold is fogyatkozik. </a:t>
            </a:r>
          </a:p>
          <a:p>
            <a:r>
              <a:rPr lang="hu-HU" dirty="0"/>
              <a:t>Addig tündöklik a Hold, míg a Nap helyre ér. </a:t>
            </a:r>
          </a:p>
          <a:p>
            <a:r>
              <a:rPr lang="hu-HU" dirty="0"/>
              <a:t>Átúszta, mint Pap Miska a Holdat. </a:t>
            </a:r>
          </a:p>
          <a:p>
            <a:r>
              <a:rPr lang="hu-HU" dirty="0"/>
              <a:t>Holdat ugatja a kutya. </a:t>
            </a:r>
          </a:p>
          <a:p>
            <a:r>
              <a:rPr lang="hu-HU" dirty="0"/>
              <a:t>Holdra 341ugat. (Olyan ellen áskálódik, kinek nem árthat)</a:t>
            </a:r>
          </a:p>
          <a:p>
            <a:r>
              <a:rPr lang="hu-HU" dirty="0"/>
              <a:t>Már a Nap a Holddal egészen összement. (Egészen kopasz.) </a:t>
            </a:r>
          </a:p>
          <a:p>
            <a:r>
              <a:rPr lang="hu-HU" dirty="0"/>
              <a:t>Megtelt mint a Hold. </a:t>
            </a:r>
          </a:p>
          <a:p>
            <a:r>
              <a:rPr lang="hu-HU" dirty="0"/>
              <a:t>Még a Hold is nagyobb volt. </a:t>
            </a:r>
          </a:p>
          <a:p>
            <a:r>
              <a:rPr lang="hu-HU" dirty="0"/>
              <a:t>Napnál ebédelt, Holdnál vacsorált. (Koplalt.) </a:t>
            </a:r>
          </a:p>
          <a:p>
            <a:r>
              <a:rPr lang="hu-HU" dirty="0"/>
              <a:t>Nem árt az ebugatás a Holdnak.</a:t>
            </a:r>
          </a:p>
          <a:p>
            <a:r>
              <a:rPr lang="hu-HU" dirty="0"/>
              <a:t>Olyan az élet mint a Hold, néha </a:t>
            </a:r>
            <a:r>
              <a:rPr lang="hu-HU" dirty="0" err="1"/>
              <a:t>tellik</a:t>
            </a:r>
            <a:r>
              <a:rPr lang="hu-HU" dirty="0"/>
              <a:t>, </a:t>
            </a:r>
            <a:r>
              <a:rPr lang="hu-HU" dirty="0" err="1"/>
              <a:t>néha</a:t>
            </a:r>
            <a:r>
              <a:rPr lang="hu-HU" dirty="0"/>
              <a:t> fogy. </a:t>
            </a:r>
          </a:p>
          <a:p>
            <a:r>
              <a:rPr lang="hu-HU" dirty="0"/>
              <a:t>Sápadt mint a Hold. Sokszor megszarvasodik addig a hold. </a:t>
            </a:r>
          </a:p>
          <a:p>
            <a:r>
              <a:rPr lang="hu-HU" dirty="0"/>
              <a:t>Változó mint a Hold. </a:t>
            </a:r>
          </a:p>
        </p:txBody>
      </p:sp>
    </p:spTree>
    <p:extLst>
      <p:ext uri="{BB962C8B-B14F-4D97-AF65-F5344CB8AC3E}">
        <p14:creationId xmlns:p14="http://schemas.microsoft.com/office/powerpoint/2010/main" val="141438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/>
              <a:t>A Hold keletkezése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5004048" cy="5256584"/>
          </a:xfrm>
        </p:spPr>
        <p:txBody>
          <a:bodyPr>
            <a:normAutofit fontScale="92500"/>
          </a:bodyPr>
          <a:lstStyle/>
          <a:p>
            <a:r>
              <a:rPr lang="hu-HU" b="1" dirty="0"/>
              <a:t>A Hold 4 és fél milliárd évvel ezelőtt alakult ki. </a:t>
            </a:r>
            <a:r>
              <a:rPr lang="hu-HU" dirty="0"/>
              <a:t> Az Ősföldet eltalálta egy Mars nagyságú bolygó, és a becsapódástól hatalmas anyagmennyiség lökődött ki</a:t>
            </a:r>
          </a:p>
          <a:p>
            <a:r>
              <a:rPr lang="hu-HU" dirty="0"/>
              <a:t>Ez az anyag először gyűrűvé állt össze, majd gömb alakú bolygótestté formálódott, amelyből később a Hold fejlődött ki.</a:t>
            </a:r>
          </a:p>
          <a:p>
            <a:endParaRPr lang="hu-HU" dirty="0"/>
          </a:p>
          <a:p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745" y="4005064"/>
            <a:ext cx="3704505" cy="223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 descr="Kapcsolódó ké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20854"/>
            <a:ext cx="3704505" cy="2275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61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Távcsövek: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csillagászati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madarász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dirty="0"/>
              <a:t>vadász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2741290" cy="23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70857"/>
            <a:ext cx="4490864" cy="17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2699792" y="2533229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2123728" y="4869160"/>
            <a:ext cx="900100" cy="48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5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Csillagászati távcső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99266"/>
            <a:ext cx="4407569" cy="47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0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Kulin György csillagász (1905-1989)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21 kisbolygó fedezett fel (Pannónia, Mátra) </a:t>
            </a:r>
          </a:p>
          <a:p>
            <a:pPr marL="0" indent="0">
              <a:buNone/>
            </a:pPr>
            <a:r>
              <a:rPr lang="hu-HU" dirty="0"/>
              <a:t>sok ezer távcsőtükröt csiszolt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77346"/>
            <a:ext cx="2808312" cy="34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hu-HU" dirty="0"/>
              <a:t>A Hold jellemzői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flipH="1">
            <a:off x="3203848" y="980728"/>
            <a:ext cx="5832648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5000" b="1" dirty="0"/>
              <a:t>A Hold az egyetlen olyan égitest amelynek felszínét a Földről távcsővel meg lehet figyelni. </a:t>
            </a:r>
          </a:p>
          <a:p>
            <a:pPr marL="0" indent="0">
              <a:buNone/>
            </a:pPr>
            <a:endParaRPr lang="hu-HU" sz="5000" dirty="0"/>
          </a:p>
          <a:p>
            <a:r>
              <a:rPr lang="hu-HU" sz="5000" dirty="0"/>
              <a:t>A Holdon a sötét színű foltok a  medencék, a világosabb foltok a fennsíkok. </a:t>
            </a:r>
          </a:p>
          <a:p>
            <a:pPr algn="just"/>
            <a:r>
              <a:rPr lang="hu-HU" sz="5000" dirty="0"/>
              <a:t>A medencék óriási meteor-becsapódások</a:t>
            </a:r>
            <a:r>
              <a:rPr lang="hu-HU" sz="5000" b="1" dirty="0"/>
              <a:t> </a:t>
            </a:r>
            <a:r>
              <a:rPr lang="hu-HU" sz="5000" dirty="0"/>
              <a:t>nyomán keletkeztek. </a:t>
            </a:r>
          </a:p>
          <a:p>
            <a:pPr algn="just"/>
            <a:r>
              <a:rPr lang="hu-HU" sz="5000" b="1" dirty="0"/>
              <a:t>A Holdon váltakoznak a nappalok és az éjszakák, mindegyik 15 földi napig tart.</a:t>
            </a:r>
          </a:p>
          <a:p>
            <a:pPr algn="just"/>
            <a:r>
              <a:rPr lang="hu-HU" sz="5000" dirty="0"/>
              <a:t>Ez </a:t>
            </a:r>
            <a:r>
              <a:rPr lang="hu-HU" sz="5000" b="1" dirty="0"/>
              <a:t>nagy hőingadozást </a:t>
            </a:r>
            <a:r>
              <a:rPr lang="hu-HU" sz="5000" dirty="0"/>
              <a:t>eredményez. A két hétig tartó nappal alatt felszíne egészen áttüzesedhet azon a tájon, ahol a Nap éri. Hőmérséklete akár a </a:t>
            </a:r>
            <a:r>
              <a:rPr lang="hu-HU" sz="5000"/>
              <a:t>+120 </a:t>
            </a:r>
            <a:r>
              <a:rPr lang="hu-HU" sz="5000" dirty="0"/>
              <a:t>Celsius fokot is meghaladhatja. A 14 napig tartó éjszaka alatt teljesen kihűl a vidék, a hőmérséklet eléri a - 150 Celsius fokot is. </a:t>
            </a:r>
          </a:p>
          <a:p>
            <a:pPr algn="just"/>
            <a:r>
              <a:rPr lang="hu-HU" sz="5000" b="1" dirty="0"/>
              <a:t>A Holdnak nincs légköre, vize, nincsenek felhői, az égbolt teljesen feketének látszik. A Holdon nincs csapadék, nincsenek élőlények, nincs növényzet, nincs levegő,     nem fúj a szél, nincs hang</a:t>
            </a:r>
            <a:r>
              <a:rPr lang="hu-HU" sz="5000" dirty="0"/>
              <a:t>.</a:t>
            </a:r>
          </a:p>
          <a:p>
            <a:pPr algn="just"/>
            <a:endParaRPr lang="hu-HU" sz="5000" dirty="0"/>
          </a:p>
          <a:p>
            <a:pPr marL="0" indent="0" algn="just">
              <a:buNone/>
            </a:pP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9" y="3861048"/>
            <a:ext cx="285908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Kapcsolódó ké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1" y="1196752"/>
            <a:ext cx="2512862" cy="257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>
            <a:off x="5004048" y="587727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6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 tooltip="1969"/>
              </a:rPr>
              <a:t>1969</a:t>
            </a:r>
            <a:r>
              <a:rPr lang="hu-HU" dirty="0"/>
              <a:t> júliusában az </a:t>
            </a:r>
            <a:r>
              <a:rPr lang="hu-HU" dirty="0">
                <a:hlinkClick r:id="rId3" tooltip="Apollo-program"/>
              </a:rPr>
              <a:t>Apollo-program</a:t>
            </a:r>
            <a:r>
              <a:rPr lang="hu-HU" dirty="0"/>
              <a:t> keretében indították az </a:t>
            </a:r>
            <a:r>
              <a:rPr lang="hu-HU" dirty="0">
                <a:hlinkClick r:id="rId4" tooltip="Apollo–11"/>
              </a:rPr>
              <a:t>Apollo–11</a:t>
            </a:r>
            <a:r>
              <a:rPr lang="hu-HU" dirty="0"/>
              <a:t>-et, amelynek parancsnoka volt. </a:t>
            </a:r>
            <a:r>
              <a:rPr lang="hu-HU" dirty="0">
                <a:hlinkClick r:id="rId5" tooltip="Edwin Aldrin"/>
              </a:rPr>
              <a:t>Edwin </a:t>
            </a:r>
            <a:r>
              <a:rPr lang="hu-HU" dirty="0" err="1">
                <a:hlinkClick r:id="rId5" tooltip="Edwin Aldrin"/>
              </a:rPr>
              <a:t>Aldrinnal</a:t>
            </a:r>
            <a:r>
              <a:rPr lang="hu-HU" dirty="0"/>
              <a:t> együtt </a:t>
            </a:r>
            <a:r>
              <a:rPr lang="hu-HU" dirty="0">
                <a:hlinkClick r:id="rId2" tooltip="1969"/>
              </a:rPr>
              <a:t>1969</a:t>
            </a:r>
            <a:r>
              <a:rPr lang="hu-HU" dirty="0"/>
              <a:t>. </a:t>
            </a:r>
            <a:r>
              <a:rPr lang="hu-HU" dirty="0">
                <a:hlinkClick r:id="rId6" tooltip="Július 20."/>
              </a:rPr>
              <a:t>július 20-án</a:t>
            </a:r>
            <a:r>
              <a:rPr lang="hu-HU" dirty="0"/>
              <a:t> szálltak le a </a:t>
            </a:r>
            <a:r>
              <a:rPr lang="hu-HU" dirty="0">
                <a:hlinkClick r:id="rId7" tooltip="Hold"/>
              </a:rPr>
              <a:t>Holdra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92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4074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3960"/>
            <a:ext cx="3960440" cy="264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49" y="3456053"/>
            <a:ext cx="2565235" cy="256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21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643</Words>
  <Application>Microsoft Office PowerPoint</Application>
  <PresentationFormat>Diavetítés a képernyőre (4:3 oldalarány)</PresentationFormat>
  <Paragraphs>74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Office-téma</vt:lpstr>
      <vt:lpstr>A Hold </vt:lpstr>
      <vt:lpstr>Szólások, közmondások</vt:lpstr>
      <vt:lpstr>A Hold keletkezése</vt:lpstr>
      <vt:lpstr>Távcsövek:  </vt:lpstr>
      <vt:lpstr>Csillagászati távcső</vt:lpstr>
      <vt:lpstr>Kulin György csillagász (1905-1989)</vt:lpstr>
      <vt:lpstr>A Hold jellemzői</vt:lpstr>
      <vt:lpstr>PowerPoint-bemutató</vt:lpstr>
      <vt:lpstr>PowerPoint-bemutató</vt:lpstr>
      <vt:lpstr>PowerPoint-bemutató</vt:lpstr>
      <vt:lpstr>A Hold mozgásai  </vt:lpstr>
      <vt:lpstr>A Hold fényváltozásai</vt:lpstr>
      <vt:lpstr> Köszönöm a figyelmet!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Hold</dc:title>
  <dc:creator>Edit</dc:creator>
  <cp:lastModifiedBy>Béla Kondor</cp:lastModifiedBy>
  <cp:revision>31</cp:revision>
  <cp:lastPrinted>2017-02-20T08:14:37Z</cp:lastPrinted>
  <dcterms:created xsi:type="dcterms:W3CDTF">2017-02-15T14:43:18Z</dcterms:created>
  <dcterms:modified xsi:type="dcterms:W3CDTF">2020-03-17T19:45:56Z</dcterms:modified>
</cp:coreProperties>
</file>